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jpeg" ContentType="image/jpeg"/>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567" r:id="rId3"/>
    <p:sldId id="690" r:id="rId5"/>
    <p:sldId id="619" r:id="rId6"/>
    <p:sldId id="660" r:id="rId7"/>
    <p:sldId id="659" r:id="rId8"/>
    <p:sldId id="662" r:id="rId9"/>
    <p:sldId id="663" r:id="rId10"/>
    <p:sldId id="356" r:id="rId11"/>
    <p:sldId id="666" r:id="rId12"/>
    <p:sldId id="689" r:id="rId13"/>
    <p:sldId id="696" r:id="rId14"/>
    <p:sldId id="665" r:id="rId15"/>
    <p:sldId id="667" r:id="rId16"/>
    <p:sldId id="668" r:id="rId17"/>
    <p:sldId id="669" r:id="rId18"/>
    <p:sldId id="680" r:id="rId19"/>
    <p:sldId id="670" r:id="rId20"/>
    <p:sldId id="671" r:id="rId21"/>
    <p:sldId id="679" r:id="rId22"/>
    <p:sldId id="673" r:id="rId23"/>
    <p:sldId id="695" r:id="rId24"/>
    <p:sldId id="694" r:id="rId25"/>
    <p:sldId id="681" r:id="rId26"/>
    <p:sldId id="676" r:id="rId27"/>
    <p:sldId id="675" r:id="rId28"/>
    <p:sldId id="684" r:id="rId29"/>
    <p:sldId id="685" r:id="rId30"/>
    <p:sldId id="692" r:id="rId31"/>
    <p:sldId id="691" r:id="rId32"/>
    <p:sldId id="693" r:id="rId33"/>
    <p:sldId id="317" r:id="rId34"/>
    <p:sldId id="340" r:id="rId35"/>
    <p:sldId id="341" r:id="rId36"/>
    <p:sldId id="342" r:id="rId37"/>
    <p:sldId id="346" r:id="rId38"/>
    <p:sldId id="347" r:id="rId39"/>
    <p:sldId id="348" r:id="rId40"/>
    <p:sldId id="349" r:id="rId41"/>
    <p:sldId id="361" r:id="rId42"/>
    <p:sldId id="350" r:id="rId43"/>
    <p:sldId id="399" r:id="rId44"/>
    <p:sldId id="351" r:id="rId45"/>
    <p:sldId id="354" r:id="rId46"/>
    <p:sldId id="352" r:id="rId47"/>
    <p:sldId id="353"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60000"/>
    <a:srgbClr val="6F179F"/>
    <a:srgbClr val="007BC0"/>
    <a:srgbClr val="E6E6E6"/>
    <a:srgbClr val="FBFBFB"/>
    <a:srgbClr val="FFFFFF"/>
    <a:srgbClr val="CC0000"/>
    <a:srgbClr val="DE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92246" autoAdjust="0"/>
  </p:normalViewPr>
  <p:slideViewPr>
    <p:cSldViewPr snapToGrid="0">
      <p:cViewPr varScale="1">
        <p:scale>
          <a:sx n="49" d="100"/>
          <a:sy n="49" d="100"/>
        </p:scale>
        <p:origin x="378" y="21"/>
      </p:cViewPr>
      <p:guideLst>
        <p:guide orient="horz" pos="2085"/>
        <p:guide pos="2880"/>
      </p:guideLst>
    </p:cSldViewPr>
  </p:slideViewPr>
  <p:outlineViewPr>
    <p:cViewPr>
      <p:scale>
        <a:sx n="33" d="100"/>
        <a:sy n="33" d="100"/>
      </p:scale>
      <p:origin x="0" y="-8174"/>
    </p:cViewPr>
  </p:outlineViewPr>
  <p:notesTextViewPr>
    <p:cViewPr>
      <p:scale>
        <a:sx n="1" d="1"/>
        <a:sy n="1" d="1"/>
      </p:scale>
      <p:origin x="0" y="0"/>
    </p:cViewPr>
  </p:notesTextViewPr>
  <p:sorterViewPr>
    <p:cViewPr>
      <p:scale>
        <a:sx n="200" d="100"/>
        <a:sy n="200" d="100"/>
      </p:scale>
      <p:origin x="0" y="472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84.wmf"/><Relationship Id="rId4" Type="http://schemas.openxmlformats.org/officeDocument/2006/relationships/image" Target="../media/image83.wmf"/><Relationship Id="rId3" Type="http://schemas.openxmlformats.org/officeDocument/2006/relationships/image" Target="../media/image63.wmf"/><Relationship Id="rId2" Type="http://schemas.openxmlformats.org/officeDocument/2006/relationships/image" Target="../media/image82.wmf"/><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89.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114.wmf"/><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5.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1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2.vml.rels><?xml version="1.0" encoding="UTF-8" standalone="yes"?>
<Relationships xmlns="http://schemas.openxmlformats.org/package/2006/relationships"><Relationship Id="rId7" Type="http://schemas.openxmlformats.org/officeDocument/2006/relationships/image" Target="../media/image16.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126.emf"/><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image" Target="../media/image123.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image" Target="../media/image128.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23.emf"/><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38.emf"/><Relationship Id="rId8" Type="http://schemas.openxmlformats.org/officeDocument/2006/relationships/image" Target="../media/image37.emf"/><Relationship Id="rId7" Type="http://schemas.openxmlformats.org/officeDocument/2006/relationships/image" Target="../media/image36.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3" Type="http://schemas.openxmlformats.org/officeDocument/2006/relationships/image" Target="../media/image32.emf"/><Relationship Id="rId22" Type="http://schemas.openxmlformats.org/officeDocument/2006/relationships/image" Target="../media/image51.emf"/><Relationship Id="rId21" Type="http://schemas.openxmlformats.org/officeDocument/2006/relationships/image" Target="../media/image50.emf"/><Relationship Id="rId20" Type="http://schemas.openxmlformats.org/officeDocument/2006/relationships/image" Target="../media/image49.emf"/><Relationship Id="rId2" Type="http://schemas.openxmlformats.org/officeDocument/2006/relationships/image" Target="../media/image31.emf"/><Relationship Id="rId19" Type="http://schemas.openxmlformats.org/officeDocument/2006/relationships/image" Target="../media/image48.emf"/><Relationship Id="rId18" Type="http://schemas.openxmlformats.org/officeDocument/2006/relationships/image" Target="../media/image47.emf"/><Relationship Id="rId17" Type="http://schemas.openxmlformats.org/officeDocument/2006/relationships/image" Target="../media/image46.emf"/><Relationship Id="rId16" Type="http://schemas.openxmlformats.org/officeDocument/2006/relationships/image" Target="../media/image45.emf"/><Relationship Id="rId15" Type="http://schemas.openxmlformats.org/officeDocument/2006/relationships/image" Target="../media/image44.emf"/><Relationship Id="rId14" Type="http://schemas.openxmlformats.org/officeDocument/2006/relationships/image" Target="../media/image43.emf"/><Relationship Id="rId13" Type="http://schemas.openxmlformats.org/officeDocument/2006/relationships/image" Target="../media/image42.emf"/><Relationship Id="rId12" Type="http://schemas.openxmlformats.org/officeDocument/2006/relationships/image" Target="../media/image41.emf"/><Relationship Id="rId11" Type="http://schemas.openxmlformats.org/officeDocument/2006/relationships/image" Target="../media/image40.emf"/><Relationship Id="rId10" Type="http://schemas.openxmlformats.org/officeDocument/2006/relationships/image" Target="../media/image39.emf"/><Relationship Id="rId1"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60.wmf"/><Relationship Id="rId4" Type="http://schemas.openxmlformats.org/officeDocument/2006/relationships/image" Target="../media/image59.emf"/><Relationship Id="rId3" Type="http://schemas.openxmlformats.org/officeDocument/2006/relationships/image" Target="../media/image58.emf"/><Relationship Id="rId2" Type="http://schemas.openxmlformats.org/officeDocument/2006/relationships/image" Target="../media/image56.emf"/><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4.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74.emf"/><Relationship Id="rId8" Type="http://schemas.openxmlformats.org/officeDocument/2006/relationships/image" Target="../media/image73.emf"/><Relationship Id="rId7" Type="http://schemas.openxmlformats.org/officeDocument/2006/relationships/image" Target="../media/image72.emf"/><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6.wmf"/><Relationship Id="rId3" Type="http://schemas.openxmlformats.org/officeDocument/2006/relationships/image" Target="../media/image69.wmf"/><Relationship Id="rId2" Type="http://schemas.openxmlformats.org/officeDocument/2006/relationships/image" Target="../media/image68.wmf"/><Relationship Id="rId15" Type="http://schemas.openxmlformats.org/officeDocument/2006/relationships/image" Target="../media/image63.wmf"/><Relationship Id="rId14" Type="http://schemas.openxmlformats.org/officeDocument/2006/relationships/image" Target="../media/image79.emf"/><Relationship Id="rId13" Type="http://schemas.openxmlformats.org/officeDocument/2006/relationships/image" Target="../media/image78.emf"/><Relationship Id="rId12" Type="http://schemas.openxmlformats.org/officeDocument/2006/relationships/image" Target="../media/image77.emf"/><Relationship Id="rId11" Type="http://schemas.openxmlformats.org/officeDocument/2006/relationships/image" Target="../media/image76.emf"/><Relationship Id="rId10" Type="http://schemas.openxmlformats.org/officeDocument/2006/relationships/image" Target="../media/image75.emf"/><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703953-4C5F-4675-BDEC-5610A4AE67C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599CBC-EEB0-4A87-A00F-7B2CC3F9BB1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ln>
        </p:spPr>
      </p:sp>
      <p:sp>
        <p:nvSpPr>
          <p:cNvPr id="52227" name="备注占位符 2"/>
          <p:cNvSpPr>
            <a:spLocks noGrp="1"/>
          </p:cNvSpPr>
          <p:nvPr>
            <p:ph type="body" idx="1"/>
          </p:nvPr>
        </p:nvSpPr>
        <p:spPr bwMode="auto">
          <a:noFill/>
        </p:spPr>
        <p:txBody>
          <a:bodyPr wrap="square" numCol="1" anchor="t" anchorCtr="0" compatLnSpc="1"/>
          <a:lstStyle/>
          <a:p>
            <a:pPr marL="0" marR="0" lvl="0" indent="0" algn="l" defTabSz="914400" rtl="0" eaLnBrk="1" fontAlgn="auto" latinLnBrk="0" hangingPunct="1">
              <a:lnSpc>
                <a:spcPct val="100000"/>
              </a:lnSpc>
              <a:spcBef>
                <a:spcPct val="0"/>
              </a:spcBef>
              <a:spcAft>
                <a:spcPts val="0"/>
              </a:spcAft>
              <a:buClrTx/>
              <a:buSzTx/>
              <a:buFontTx/>
              <a:buNone/>
              <a:defRPr/>
            </a:pPr>
            <a:endParaRPr lang="zh-CN" altLang="en-US" sz="2400" dirty="0"/>
          </a:p>
        </p:txBody>
      </p:sp>
      <p:sp>
        <p:nvSpPr>
          <p:cNvPr id="4" name="灯片编号占位符 3"/>
          <p:cNvSpPr>
            <a:spLocks noGrp="1"/>
          </p:cNvSpPr>
          <p:nvPr>
            <p:ph type="sldNum" sz="quarter" idx="5"/>
          </p:nvPr>
        </p:nvSpPr>
        <p:spPr/>
        <p:txBody>
          <a:bodyPr/>
          <a:lstStyle/>
          <a:p>
            <a:pPr>
              <a:defRPr/>
            </a:pPr>
            <a:fld id="{BFBB67EC-4C91-411B-B0EA-85C36B14FE2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599CBC-EEB0-4A87-A00F-7B2CC3F9BB1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85A09B4-7C99-4597-84FD-854DFC05A2C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F93407-FB55-48C1-91B6-70EF5210B5F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50811F5-C7A7-4000-AAB2-77A711AC75C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endParaRPr lang="zh-CN" altLang="en-US" dirty="0"/>
          </a:p>
        </p:txBody>
      </p:sp>
      <p:grpSp>
        <p:nvGrpSpPr>
          <p:cNvPr id="27" name="组合 2"/>
          <p:cNvGrpSpPr/>
          <p:nvPr userDrawn="1"/>
        </p:nvGrpSpPr>
        <p:grpSpPr bwMode="auto">
          <a:xfrm>
            <a:off x="0" y="632416"/>
            <a:ext cx="8569651" cy="53956"/>
            <a:chOff x="8792" y="933034"/>
            <a:chExt cx="8241641" cy="48388"/>
          </a:xfrm>
          <a:solidFill>
            <a:schemeClr val="accent4">
              <a:lumMod val="75000"/>
            </a:schemeClr>
          </a:solidFill>
        </p:grpSpPr>
        <p:cxnSp>
          <p:nvCxnSpPr>
            <p:cNvPr id="28" name="直接连接符 27"/>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0" name="灯片编号占位符 3"/>
          <p:cNvSpPr txBox="1"/>
          <p:nvPr userDrawn="1"/>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4EAEA82-ABE4-4DCA-80E5-FCDE697E4DF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F2648EF-83B4-4CC4-ACC0-D5D726B7B86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4126240-84B3-409C-84A0-C0448CBFF5D0}"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8F0F7CF-70F5-4474-B528-9597BA2F84BB}"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6C7968-541A-4730-A267-46B8340FDAC5}"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8BCA962-4649-4324-8234-7FFF2BA3FF9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6BFEA1-BE8D-43F0-A6A9-FFCD040FC0EE}"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8AC8DE-9D93-46B0-945A-F0E5CED4E6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BD33D-F32C-49DE-B3CB-101F3F4CF737}"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AC8DE-9D93-46B0-945A-F0E5CED4E6F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Click="0" advTm="0"/>
    </mc:Choice>
    <mc:Fallback>
      <p:transition advClick="0" advTm="0"/>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slideLayout" Target="../slideLayouts/slideLayout7.xml"/><Relationship Id="rId13" Type="http://schemas.openxmlformats.org/officeDocument/2006/relationships/tags" Target="../tags/tag12.xml"/><Relationship Id="rId12" Type="http://schemas.openxmlformats.org/officeDocument/2006/relationships/image" Target="../media/image54.png"/><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5" Type="http://schemas.openxmlformats.org/officeDocument/2006/relationships/slideLayout" Target="../slideLayouts/slideLayout7.xml"/><Relationship Id="rId14" Type="http://schemas.openxmlformats.org/officeDocument/2006/relationships/tags" Target="../tags/tag25.xml"/><Relationship Id="rId13" Type="http://schemas.openxmlformats.org/officeDocument/2006/relationships/image" Target="../media/image54.png"/><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9" Type="http://schemas.openxmlformats.org/officeDocument/2006/relationships/image" Target="../media/image59.emf"/><Relationship Id="rId8" Type="http://schemas.openxmlformats.org/officeDocument/2006/relationships/oleObject" Target="../embeddings/oleObject48.bin"/><Relationship Id="rId7" Type="http://schemas.openxmlformats.org/officeDocument/2006/relationships/image" Target="../media/image58.emf"/><Relationship Id="rId6" Type="http://schemas.openxmlformats.org/officeDocument/2006/relationships/oleObject" Target="../embeddings/oleObject47.bin"/><Relationship Id="rId5" Type="http://schemas.openxmlformats.org/officeDocument/2006/relationships/image" Target="../media/image57.png"/><Relationship Id="rId4" Type="http://schemas.openxmlformats.org/officeDocument/2006/relationships/image" Target="../media/image56.emf"/><Relationship Id="rId3" Type="http://schemas.openxmlformats.org/officeDocument/2006/relationships/oleObject" Target="../embeddings/oleObject46.bin"/><Relationship Id="rId2" Type="http://schemas.openxmlformats.org/officeDocument/2006/relationships/image" Target="../media/image55.emf"/><Relationship Id="rId13" Type="http://schemas.openxmlformats.org/officeDocument/2006/relationships/vmlDrawing" Target="../drawings/vmlDrawing6.vml"/><Relationship Id="rId12" Type="http://schemas.openxmlformats.org/officeDocument/2006/relationships/slideLayout" Target="../slideLayouts/slideLayout2.xml"/><Relationship Id="rId11" Type="http://schemas.openxmlformats.org/officeDocument/2006/relationships/image" Target="../media/image60.wmf"/><Relationship Id="rId10" Type="http://schemas.openxmlformats.org/officeDocument/2006/relationships/oleObject" Target="../embeddings/oleObject49.bin"/><Relationship Id="rId1" Type="http://schemas.openxmlformats.org/officeDocument/2006/relationships/oleObject" Target="../embeddings/oleObject45.bin"/></Relationships>
</file>

<file path=ppt/slides/_rels/slide13.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2.xml"/><Relationship Id="rId6" Type="http://schemas.openxmlformats.org/officeDocument/2006/relationships/image" Target="../media/image63.wmf"/><Relationship Id="rId5" Type="http://schemas.openxmlformats.org/officeDocument/2006/relationships/oleObject" Target="../embeddings/oleObject52.bin"/><Relationship Id="rId4" Type="http://schemas.openxmlformats.org/officeDocument/2006/relationships/image" Target="../media/image62.wmf"/><Relationship Id="rId3" Type="http://schemas.openxmlformats.org/officeDocument/2006/relationships/oleObject" Target="../embeddings/oleObject51.bin"/><Relationship Id="rId2" Type="http://schemas.openxmlformats.org/officeDocument/2006/relationships/image" Target="../media/image61.wmf"/><Relationship Id="rId1" Type="http://schemas.openxmlformats.org/officeDocument/2006/relationships/oleObject" Target="../embeddings/oleObject50.bin"/></Relationships>
</file>

<file path=ppt/slides/_rels/slide14.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2.xml"/><Relationship Id="rId5" Type="http://schemas.openxmlformats.org/officeDocument/2006/relationships/image" Target="../media/image66.wmf"/><Relationship Id="rId4" Type="http://schemas.openxmlformats.org/officeDocument/2006/relationships/oleObject" Target="../embeddings/oleObject54.bin"/><Relationship Id="rId3" Type="http://schemas.openxmlformats.org/officeDocument/2006/relationships/image" Target="../media/image65.jpeg"/><Relationship Id="rId2" Type="http://schemas.openxmlformats.org/officeDocument/2006/relationships/image" Target="../media/image64.wmf"/><Relationship Id="rId1" Type="http://schemas.openxmlformats.org/officeDocument/2006/relationships/oleObject" Target="../embeddings/oleObject53.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59.bin"/><Relationship Id="rId8" Type="http://schemas.openxmlformats.org/officeDocument/2006/relationships/image" Target="../media/image66.wmf"/><Relationship Id="rId7" Type="http://schemas.openxmlformats.org/officeDocument/2006/relationships/oleObject" Target="../embeddings/oleObject58.bin"/><Relationship Id="rId6" Type="http://schemas.openxmlformats.org/officeDocument/2006/relationships/image" Target="../media/image69.wmf"/><Relationship Id="rId5" Type="http://schemas.openxmlformats.org/officeDocument/2006/relationships/oleObject" Target="../embeddings/oleObject57.bin"/><Relationship Id="rId4" Type="http://schemas.openxmlformats.org/officeDocument/2006/relationships/image" Target="../media/image68.wmf"/><Relationship Id="rId32" Type="http://schemas.openxmlformats.org/officeDocument/2006/relationships/vmlDrawing" Target="../drawings/vmlDrawing9.vml"/><Relationship Id="rId31" Type="http://schemas.openxmlformats.org/officeDocument/2006/relationships/slideLayout" Target="../slideLayouts/slideLayout2.xml"/><Relationship Id="rId30" Type="http://schemas.openxmlformats.org/officeDocument/2006/relationships/image" Target="../media/image63.wmf"/><Relationship Id="rId3" Type="http://schemas.openxmlformats.org/officeDocument/2006/relationships/oleObject" Target="../embeddings/oleObject56.bin"/><Relationship Id="rId29" Type="http://schemas.openxmlformats.org/officeDocument/2006/relationships/oleObject" Target="../embeddings/oleObject69.bin"/><Relationship Id="rId28" Type="http://schemas.openxmlformats.org/officeDocument/2006/relationships/image" Target="../media/image79.emf"/><Relationship Id="rId27" Type="http://schemas.openxmlformats.org/officeDocument/2006/relationships/oleObject" Target="../embeddings/oleObject68.bin"/><Relationship Id="rId26" Type="http://schemas.openxmlformats.org/officeDocument/2006/relationships/image" Target="../media/image78.emf"/><Relationship Id="rId25" Type="http://schemas.openxmlformats.org/officeDocument/2006/relationships/oleObject" Target="../embeddings/oleObject67.bin"/><Relationship Id="rId24" Type="http://schemas.openxmlformats.org/officeDocument/2006/relationships/image" Target="../media/image77.emf"/><Relationship Id="rId23" Type="http://schemas.openxmlformats.org/officeDocument/2006/relationships/oleObject" Target="../embeddings/oleObject66.bin"/><Relationship Id="rId22" Type="http://schemas.openxmlformats.org/officeDocument/2006/relationships/image" Target="../media/image76.emf"/><Relationship Id="rId21" Type="http://schemas.openxmlformats.org/officeDocument/2006/relationships/oleObject" Target="../embeddings/oleObject65.bin"/><Relationship Id="rId20" Type="http://schemas.openxmlformats.org/officeDocument/2006/relationships/image" Target="../media/image75.emf"/><Relationship Id="rId2" Type="http://schemas.openxmlformats.org/officeDocument/2006/relationships/image" Target="../media/image67.wmf"/><Relationship Id="rId19" Type="http://schemas.openxmlformats.org/officeDocument/2006/relationships/oleObject" Target="../embeddings/oleObject64.bin"/><Relationship Id="rId18" Type="http://schemas.openxmlformats.org/officeDocument/2006/relationships/image" Target="../media/image74.emf"/><Relationship Id="rId17" Type="http://schemas.openxmlformats.org/officeDocument/2006/relationships/oleObject" Target="../embeddings/oleObject63.bin"/><Relationship Id="rId16" Type="http://schemas.openxmlformats.org/officeDocument/2006/relationships/image" Target="../media/image73.emf"/><Relationship Id="rId15" Type="http://schemas.openxmlformats.org/officeDocument/2006/relationships/oleObject" Target="../embeddings/oleObject62.bin"/><Relationship Id="rId14" Type="http://schemas.openxmlformats.org/officeDocument/2006/relationships/image" Target="../media/image72.emf"/><Relationship Id="rId13" Type="http://schemas.openxmlformats.org/officeDocument/2006/relationships/oleObject" Target="../embeddings/oleObject61.bin"/><Relationship Id="rId12" Type="http://schemas.openxmlformats.org/officeDocument/2006/relationships/image" Target="../media/image71.emf"/><Relationship Id="rId11" Type="http://schemas.openxmlformats.org/officeDocument/2006/relationships/oleObject" Target="../embeddings/oleObject60.bin"/><Relationship Id="rId10" Type="http://schemas.openxmlformats.org/officeDocument/2006/relationships/image" Target="../media/image70.emf"/><Relationship Id="rId1" Type="http://schemas.openxmlformats.org/officeDocument/2006/relationships/oleObject" Target="../embeddings/oleObject55.bin"/></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0.png"/><Relationship Id="rId2" Type="http://schemas.microsoft.com/office/2007/relationships/media" Target="../media/media1.wmv"/><Relationship Id="rId1" Type="http://schemas.openxmlformats.org/officeDocument/2006/relationships/video" Target="../media/media1.wmv"/></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74.bin"/><Relationship Id="rId8" Type="http://schemas.openxmlformats.org/officeDocument/2006/relationships/image" Target="../media/image83.wmf"/><Relationship Id="rId7" Type="http://schemas.openxmlformats.org/officeDocument/2006/relationships/oleObject" Target="../embeddings/oleObject73.bin"/><Relationship Id="rId6" Type="http://schemas.openxmlformats.org/officeDocument/2006/relationships/image" Target="../media/image63.wmf"/><Relationship Id="rId5" Type="http://schemas.openxmlformats.org/officeDocument/2006/relationships/oleObject" Target="../embeddings/oleObject72.bin"/><Relationship Id="rId4" Type="http://schemas.openxmlformats.org/officeDocument/2006/relationships/image" Target="../media/image82.wmf"/><Relationship Id="rId3" Type="http://schemas.openxmlformats.org/officeDocument/2006/relationships/oleObject" Target="../embeddings/oleObject71.bin"/><Relationship Id="rId2" Type="http://schemas.openxmlformats.org/officeDocument/2006/relationships/image" Target="../media/image81.wmf"/><Relationship Id="rId14" Type="http://schemas.openxmlformats.org/officeDocument/2006/relationships/vmlDrawing" Target="../drawings/vmlDrawing10.vml"/><Relationship Id="rId13" Type="http://schemas.openxmlformats.org/officeDocument/2006/relationships/slideLayout" Target="../slideLayouts/slideLayout2.xml"/><Relationship Id="rId12" Type="http://schemas.openxmlformats.org/officeDocument/2006/relationships/oleObject" Target="../embeddings/oleObject75.bin"/><Relationship Id="rId11" Type="http://schemas.openxmlformats.org/officeDocument/2006/relationships/image" Target="../media/image85.jpeg"/><Relationship Id="rId10" Type="http://schemas.openxmlformats.org/officeDocument/2006/relationships/image" Target="../media/image84.wmf"/><Relationship Id="rId1" Type="http://schemas.openxmlformats.org/officeDocument/2006/relationships/oleObject" Target="../embeddings/oleObject70.bin"/></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66.wmf"/><Relationship Id="rId3" Type="http://schemas.openxmlformats.org/officeDocument/2006/relationships/oleObject" Target="../embeddings/oleObject76.bin"/><Relationship Id="rId2" Type="http://schemas.openxmlformats.org/officeDocument/2006/relationships/image" Target="../media/image87.png"/><Relationship Id="rId1" Type="http://schemas.openxmlformats.org/officeDocument/2006/relationships/image" Target="../media/image86.png"/></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80.bin"/><Relationship Id="rId8" Type="http://schemas.openxmlformats.org/officeDocument/2006/relationships/image" Target="../media/image92.png"/><Relationship Id="rId7" Type="http://schemas.openxmlformats.org/officeDocument/2006/relationships/oleObject" Target="../embeddings/oleObject79.bin"/><Relationship Id="rId6" Type="http://schemas.openxmlformats.org/officeDocument/2006/relationships/image" Target="../media/image91.emf"/><Relationship Id="rId5" Type="http://schemas.openxmlformats.org/officeDocument/2006/relationships/oleObject" Target="../embeddings/oleObject78.bin"/><Relationship Id="rId4" Type="http://schemas.openxmlformats.org/officeDocument/2006/relationships/image" Target="../media/image90.png"/><Relationship Id="rId3" Type="http://schemas.openxmlformats.org/officeDocument/2006/relationships/image" Target="../media/image89.emf"/><Relationship Id="rId2" Type="http://schemas.openxmlformats.org/officeDocument/2006/relationships/oleObject" Target="../embeddings/oleObject77.bin"/><Relationship Id="rId18" Type="http://schemas.openxmlformats.org/officeDocument/2006/relationships/notesSlide" Target="../notesSlides/notesSlide4.xml"/><Relationship Id="rId17" Type="http://schemas.openxmlformats.org/officeDocument/2006/relationships/vmlDrawing" Target="../drawings/vmlDrawing12.vml"/><Relationship Id="rId16" Type="http://schemas.openxmlformats.org/officeDocument/2006/relationships/slideLayout" Target="../slideLayouts/slideLayout2.xml"/><Relationship Id="rId15" Type="http://schemas.openxmlformats.org/officeDocument/2006/relationships/image" Target="../media/image95.png"/><Relationship Id="rId14" Type="http://schemas.openxmlformats.org/officeDocument/2006/relationships/image" Target="../media/image94.png"/><Relationship Id="rId13" Type="http://schemas.openxmlformats.org/officeDocument/2006/relationships/oleObject" Target="../embeddings/oleObject83.bin"/><Relationship Id="rId12" Type="http://schemas.openxmlformats.org/officeDocument/2006/relationships/image" Target="../media/image93.png"/><Relationship Id="rId11" Type="http://schemas.openxmlformats.org/officeDocument/2006/relationships/oleObject" Target="../embeddings/oleObject82.bin"/><Relationship Id="rId10" Type="http://schemas.openxmlformats.org/officeDocument/2006/relationships/oleObject" Target="../embeddings/oleObject81.bin"/><Relationship Id="rId1" Type="http://schemas.openxmlformats.org/officeDocument/2006/relationships/image" Target="../media/image88.png"/></Relationships>
</file>

<file path=ppt/slides/_rels/slide2.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wmf"/><Relationship Id="rId3" Type="http://schemas.openxmlformats.org/officeDocument/2006/relationships/oleObject" Target="../embeddings/oleObject85.bin"/><Relationship Id="rId2" Type="http://schemas.openxmlformats.org/officeDocument/2006/relationships/image" Target="../media/image96.wmf"/><Relationship Id="rId1" Type="http://schemas.openxmlformats.org/officeDocument/2006/relationships/oleObject" Target="../embeddings/oleObject84.bin"/></Relationships>
</file>

<file path=ppt/slides/_rels/slide21.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4" Type="http://schemas.openxmlformats.org/officeDocument/2006/relationships/slideLayout" Target="../slideLayouts/slideLayout7.xml"/><Relationship Id="rId13" Type="http://schemas.openxmlformats.org/officeDocument/2006/relationships/tags" Target="../tags/tag37.xml"/><Relationship Id="rId12" Type="http://schemas.openxmlformats.org/officeDocument/2006/relationships/image" Target="../media/image54.png"/><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7" Type="http://schemas.openxmlformats.org/officeDocument/2006/relationships/slideLayout" Target="../slideLayouts/slideLayout7.xml"/><Relationship Id="rId16" Type="http://schemas.openxmlformats.org/officeDocument/2006/relationships/tags" Target="../tags/tag52.xml"/><Relationship Id="rId15" Type="http://schemas.openxmlformats.org/officeDocument/2006/relationships/image" Target="../media/image54.png"/><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38.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9.png"/><Relationship Id="rId2" Type="http://schemas.microsoft.com/office/2007/relationships/media" Target="../media/media2.wmv"/><Relationship Id="rId1" Type="http://schemas.openxmlformats.org/officeDocument/2006/relationships/video" Target="../media/media2.wmv"/></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0.emf"/><Relationship Id="rId1"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29.xml.rels><?xml version="1.0" encoding="UTF-8" standalone="yes"?>
<Relationships xmlns="http://schemas.openxmlformats.org/package/2006/relationships"><Relationship Id="rId7" Type="http://schemas.openxmlformats.org/officeDocument/2006/relationships/vmlDrawing" Target="../drawings/vmlDrawing14.vml"/><Relationship Id="rId6"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wmf"/><Relationship Id="rId3" Type="http://schemas.openxmlformats.org/officeDocument/2006/relationships/oleObject" Target="../embeddings/oleObject87.bin"/><Relationship Id="rId2" Type="http://schemas.openxmlformats.org/officeDocument/2006/relationships/image" Target="../media/image107.wmf"/><Relationship Id="rId1" Type="http://schemas.openxmlformats.org/officeDocument/2006/relationships/oleObject" Target="../embeddings/oleObject86.bin"/></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9" Type="http://schemas.openxmlformats.org/officeDocument/2006/relationships/image" Target="../media/image114.wmf"/><Relationship Id="rId8" Type="http://schemas.openxmlformats.org/officeDocument/2006/relationships/oleObject" Target="../embeddings/oleObject91.bin"/><Relationship Id="rId7" Type="http://schemas.openxmlformats.org/officeDocument/2006/relationships/image" Target="../media/image113.wmf"/><Relationship Id="rId6" Type="http://schemas.openxmlformats.org/officeDocument/2006/relationships/oleObject" Target="../embeddings/oleObject90.bin"/><Relationship Id="rId5" Type="http://schemas.openxmlformats.org/officeDocument/2006/relationships/image" Target="../media/image112.wmf"/><Relationship Id="rId4" Type="http://schemas.openxmlformats.org/officeDocument/2006/relationships/oleObject" Target="../embeddings/oleObject89.bin"/><Relationship Id="rId3" Type="http://schemas.openxmlformats.org/officeDocument/2006/relationships/image" Target="../media/image111.png"/><Relationship Id="rId2" Type="http://schemas.openxmlformats.org/officeDocument/2006/relationships/image" Target="../media/image110.wmf"/><Relationship Id="rId11" Type="http://schemas.openxmlformats.org/officeDocument/2006/relationships/vmlDrawing" Target="../drawings/vmlDrawing15.vml"/><Relationship Id="rId10" Type="http://schemas.openxmlformats.org/officeDocument/2006/relationships/slideLayout" Target="../slideLayouts/slideLayout2.xml"/><Relationship Id="rId1" Type="http://schemas.openxmlformats.org/officeDocument/2006/relationships/oleObject" Target="../embeddings/oleObject88.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7.xml"/><Relationship Id="rId5" Type="http://schemas.openxmlformats.org/officeDocument/2006/relationships/image" Target="../media/image117.emf"/><Relationship Id="rId4" Type="http://schemas.openxmlformats.org/officeDocument/2006/relationships/oleObject" Target="../embeddings/oleObject93.bin"/><Relationship Id="rId3" Type="http://schemas.openxmlformats.org/officeDocument/2006/relationships/image" Target="../media/image116.png"/><Relationship Id="rId2" Type="http://schemas.openxmlformats.org/officeDocument/2006/relationships/image" Target="../media/image115.emf"/><Relationship Id="rId1" Type="http://schemas.openxmlformats.org/officeDocument/2006/relationships/oleObject" Target="../embeddings/oleObject92.bin"/></Relationships>
</file>

<file path=ppt/slides/_rels/slide33.xml.rels><?xml version="1.0" encoding="UTF-8" standalone="yes"?>
<Relationships xmlns="http://schemas.openxmlformats.org/package/2006/relationships"><Relationship Id="rId8" Type="http://schemas.openxmlformats.org/officeDocument/2006/relationships/vmlDrawing" Target="../drawings/vmlDrawing17.vml"/><Relationship Id="rId7" Type="http://schemas.openxmlformats.org/officeDocument/2006/relationships/slideLayout" Target="../slideLayouts/slideLayout7.xml"/><Relationship Id="rId6" Type="http://schemas.openxmlformats.org/officeDocument/2006/relationships/image" Target="../media/image120.emf"/><Relationship Id="rId5" Type="http://schemas.openxmlformats.org/officeDocument/2006/relationships/oleObject" Target="../embeddings/oleObject96.bin"/><Relationship Id="rId4" Type="http://schemas.openxmlformats.org/officeDocument/2006/relationships/image" Target="../media/image119.emf"/><Relationship Id="rId3" Type="http://schemas.openxmlformats.org/officeDocument/2006/relationships/oleObject" Target="../embeddings/oleObject95.bin"/><Relationship Id="rId2" Type="http://schemas.openxmlformats.org/officeDocument/2006/relationships/image" Target="../media/image118.emf"/><Relationship Id="rId1" Type="http://schemas.openxmlformats.org/officeDocument/2006/relationships/oleObject" Target="../embeddings/oleObject94.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121.emf"/><Relationship Id="rId1" Type="http://schemas.openxmlformats.org/officeDocument/2006/relationships/oleObject" Target="../embeddings/oleObject97.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122.emf"/><Relationship Id="rId1" Type="http://schemas.openxmlformats.org/officeDocument/2006/relationships/oleObject" Target="../embeddings/oleObject98.bin"/></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6.emf"/><Relationship Id="rId7" Type="http://schemas.openxmlformats.org/officeDocument/2006/relationships/oleObject" Target="../embeddings/oleObject102.bin"/><Relationship Id="rId6" Type="http://schemas.openxmlformats.org/officeDocument/2006/relationships/image" Target="../media/image125.emf"/><Relationship Id="rId5" Type="http://schemas.openxmlformats.org/officeDocument/2006/relationships/oleObject" Target="../embeddings/oleObject101.bin"/><Relationship Id="rId4" Type="http://schemas.openxmlformats.org/officeDocument/2006/relationships/image" Target="../media/image124.emf"/><Relationship Id="rId3" Type="http://schemas.openxmlformats.org/officeDocument/2006/relationships/oleObject" Target="../embeddings/oleObject100.bin"/><Relationship Id="rId2" Type="http://schemas.openxmlformats.org/officeDocument/2006/relationships/image" Target="../media/image123.emf"/><Relationship Id="rId10" Type="http://schemas.openxmlformats.org/officeDocument/2006/relationships/vmlDrawing" Target="../drawings/vmlDrawing20.vml"/><Relationship Id="rId1" Type="http://schemas.openxmlformats.org/officeDocument/2006/relationships/oleObject" Target="../embeddings/oleObject99.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jpeg"/></Relationships>
</file>

<file path=ppt/slides/_rels/slide42.xml.rels><?xml version="1.0" encoding="UTF-8" standalone="yes"?>
<Relationships xmlns="http://schemas.openxmlformats.org/package/2006/relationships"><Relationship Id="rId8" Type="http://schemas.openxmlformats.org/officeDocument/2006/relationships/vmlDrawing" Target="../drawings/vmlDrawing21.vml"/><Relationship Id="rId7" Type="http://schemas.openxmlformats.org/officeDocument/2006/relationships/slideLayout" Target="../slideLayouts/slideLayout7.xml"/><Relationship Id="rId6" Type="http://schemas.openxmlformats.org/officeDocument/2006/relationships/image" Target="../media/image130.emf"/><Relationship Id="rId5" Type="http://schemas.openxmlformats.org/officeDocument/2006/relationships/oleObject" Target="../embeddings/oleObject105.bin"/><Relationship Id="rId4" Type="http://schemas.openxmlformats.org/officeDocument/2006/relationships/image" Target="../media/image129.emf"/><Relationship Id="rId3" Type="http://schemas.openxmlformats.org/officeDocument/2006/relationships/oleObject" Target="../embeddings/oleObject104.bin"/><Relationship Id="rId2" Type="http://schemas.openxmlformats.org/officeDocument/2006/relationships/image" Target="../media/image128.emf"/><Relationship Id="rId1" Type="http://schemas.openxmlformats.org/officeDocument/2006/relationships/oleObject" Target="../embeddings/oleObject103.bin"/></Relationships>
</file>

<file path=ppt/slides/_rels/slide43.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7.xml"/><Relationship Id="rId4" Type="http://schemas.openxmlformats.org/officeDocument/2006/relationships/image" Target="../media/image132.emf"/><Relationship Id="rId3" Type="http://schemas.openxmlformats.org/officeDocument/2006/relationships/oleObject" Target="../embeddings/oleObject107.bin"/><Relationship Id="rId2" Type="http://schemas.openxmlformats.org/officeDocument/2006/relationships/image" Target="../media/image131.emf"/><Relationship Id="rId1" Type="http://schemas.openxmlformats.org/officeDocument/2006/relationships/oleObject" Target="../embeddings/oleObject106.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13.wmf"/><Relationship Id="rId7" Type="http://schemas.openxmlformats.org/officeDocument/2006/relationships/oleObject" Target="../embeddings/oleObject6.bin"/><Relationship Id="rId6" Type="http://schemas.openxmlformats.org/officeDocument/2006/relationships/image" Target="../media/image12.wmf"/><Relationship Id="rId5" Type="http://schemas.openxmlformats.org/officeDocument/2006/relationships/oleObject" Target="../embeddings/oleObject5.bin"/><Relationship Id="rId4" Type="http://schemas.openxmlformats.org/officeDocument/2006/relationships/image" Target="../media/image11.wmf"/><Relationship Id="rId3" Type="http://schemas.openxmlformats.org/officeDocument/2006/relationships/oleObject" Target="../embeddings/oleObject4.bin"/><Relationship Id="rId2" Type="http://schemas.openxmlformats.org/officeDocument/2006/relationships/image" Target="../media/image10.wmf"/><Relationship Id="rId16" Type="http://schemas.openxmlformats.org/officeDocument/2006/relationships/vmlDrawing" Target="../drawings/vmlDrawing2.vml"/><Relationship Id="rId15" Type="http://schemas.openxmlformats.org/officeDocument/2006/relationships/slideLayout" Target="../slideLayouts/slideLayout2.xml"/><Relationship Id="rId14" Type="http://schemas.openxmlformats.org/officeDocument/2006/relationships/image" Target="../media/image16.wmf"/><Relationship Id="rId13" Type="http://schemas.openxmlformats.org/officeDocument/2006/relationships/oleObject" Target="../embeddings/oleObject9.bin"/><Relationship Id="rId12" Type="http://schemas.openxmlformats.org/officeDocument/2006/relationships/image" Target="../media/image15.wmf"/><Relationship Id="rId11" Type="http://schemas.openxmlformats.org/officeDocument/2006/relationships/oleObject" Target="../embeddings/oleObject8.bin"/><Relationship Id="rId10" Type="http://schemas.openxmlformats.org/officeDocument/2006/relationships/image" Target="../media/image14.wmf"/><Relationship Id="rId1"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image" Target="../media/image20.emf"/><Relationship Id="rId7" Type="http://schemas.openxmlformats.org/officeDocument/2006/relationships/oleObject" Target="../embeddings/oleObject13.bin"/><Relationship Id="rId6" Type="http://schemas.openxmlformats.org/officeDocument/2006/relationships/image" Target="../media/image19.emf"/><Relationship Id="rId5" Type="http://schemas.openxmlformats.org/officeDocument/2006/relationships/oleObject" Target="../embeddings/oleObject12.bin"/><Relationship Id="rId4" Type="http://schemas.openxmlformats.org/officeDocument/2006/relationships/image" Target="../media/image18.emf"/><Relationship Id="rId3" Type="http://schemas.openxmlformats.org/officeDocument/2006/relationships/oleObject" Target="../embeddings/oleObject11.bin"/><Relationship Id="rId2" Type="http://schemas.openxmlformats.org/officeDocument/2006/relationships/image" Target="../media/image17.emf"/><Relationship Id="rId16" Type="http://schemas.openxmlformats.org/officeDocument/2006/relationships/vmlDrawing" Target="../drawings/vmlDrawing3.vml"/><Relationship Id="rId15" Type="http://schemas.openxmlformats.org/officeDocument/2006/relationships/slideLayout" Target="../slideLayouts/slideLayout2.xml"/><Relationship Id="rId14" Type="http://schemas.openxmlformats.org/officeDocument/2006/relationships/image" Target="../media/image23.emf"/><Relationship Id="rId13" Type="http://schemas.openxmlformats.org/officeDocument/2006/relationships/oleObject" Target="../embeddings/oleObject16.bin"/><Relationship Id="rId12" Type="http://schemas.openxmlformats.org/officeDocument/2006/relationships/image" Target="../media/image22.emf"/><Relationship Id="rId11" Type="http://schemas.openxmlformats.org/officeDocument/2006/relationships/oleObject" Target="../embeddings/oleObject15.bin"/><Relationship Id="rId10" Type="http://schemas.openxmlformats.org/officeDocument/2006/relationships/image" Target="../media/image21.emf"/><Relationship Id="rId1"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21.bin"/><Relationship Id="rId8" Type="http://schemas.openxmlformats.org/officeDocument/2006/relationships/image" Target="../media/image27.emf"/><Relationship Id="rId7" Type="http://schemas.openxmlformats.org/officeDocument/2006/relationships/oleObject" Target="../embeddings/oleObject20.bin"/><Relationship Id="rId6" Type="http://schemas.openxmlformats.org/officeDocument/2006/relationships/image" Target="../media/image26.emf"/><Relationship Id="rId5" Type="http://schemas.openxmlformats.org/officeDocument/2006/relationships/oleObject" Target="../embeddings/oleObject19.bin"/><Relationship Id="rId4" Type="http://schemas.openxmlformats.org/officeDocument/2006/relationships/image" Target="../media/image25.emf"/><Relationship Id="rId3" Type="http://schemas.openxmlformats.org/officeDocument/2006/relationships/oleObject" Target="../embeddings/oleObject18.bin"/><Relationship Id="rId2" Type="http://schemas.openxmlformats.org/officeDocument/2006/relationships/image" Target="../media/image24.emf"/><Relationship Id="rId14" Type="http://schemas.openxmlformats.org/officeDocument/2006/relationships/vmlDrawing" Target="../drawings/vmlDrawing4.vml"/><Relationship Id="rId13" Type="http://schemas.openxmlformats.org/officeDocument/2006/relationships/slideLayout" Target="../slideLayouts/slideLayout2.xml"/><Relationship Id="rId12" Type="http://schemas.openxmlformats.org/officeDocument/2006/relationships/image" Target="../media/image29.emf"/><Relationship Id="rId11" Type="http://schemas.openxmlformats.org/officeDocument/2006/relationships/oleObject" Target="../embeddings/oleObject22.bin"/><Relationship Id="rId10" Type="http://schemas.openxmlformats.org/officeDocument/2006/relationships/image" Target="../media/image28.emf"/><Relationship Id="rId1"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27.bin"/><Relationship Id="rId8" Type="http://schemas.openxmlformats.org/officeDocument/2006/relationships/image" Target="../media/image33.emf"/><Relationship Id="rId7" Type="http://schemas.openxmlformats.org/officeDocument/2006/relationships/oleObject" Target="../embeddings/oleObject26.bin"/><Relationship Id="rId6" Type="http://schemas.openxmlformats.org/officeDocument/2006/relationships/image" Target="../media/image32.emf"/><Relationship Id="rId5" Type="http://schemas.openxmlformats.org/officeDocument/2006/relationships/oleObject" Target="../embeddings/oleObject25.bin"/><Relationship Id="rId46" Type="http://schemas.openxmlformats.org/officeDocument/2006/relationships/vmlDrawing" Target="../drawings/vmlDrawing5.vml"/><Relationship Id="rId45" Type="http://schemas.openxmlformats.org/officeDocument/2006/relationships/slideLayout" Target="../slideLayouts/slideLayout7.xml"/><Relationship Id="rId44" Type="http://schemas.openxmlformats.org/officeDocument/2006/relationships/image" Target="../media/image51.emf"/><Relationship Id="rId43" Type="http://schemas.openxmlformats.org/officeDocument/2006/relationships/oleObject" Target="../embeddings/oleObject44.bin"/><Relationship Id="rId42" Type="http://schemas.openxmlformats.org/officeDocument/2006/relationships/image" Target="../media/image50.emf"/><Relationship Id="rId41" Type="http://schemas.openxmlformats.org/officeDocument/2006/relationships/oleObject" Target="../embeddings/oleObject43.bin"/><Relationship Id="rId40" Type="http://schemas.openxmlformats.org/officeDocument/2006/relationships/image" Target="../media/image49.emf"/><Relationship Id="rId4" Type="http://schemas.openxmlformats.org/officeDocument/2006/relationships/image" Target="../media/image31.emf"/><Relationship Id="rId39" Type="http://schemas.openxmlformats.org/officeDocument/2006/relationships/oleObject" Target="../embeddings/oleObject42.bin"/><Relationship Id="rId38" Type="http://schemas.openxmlformats.org/officeDocument/2006/relationships/image" Target="../media/image48.emf"/><Relationship Id="rId37" Type="http://schemas.openxmlformats.org/officeDocument/2006/relationships/oleObject" Target="../embeddings/oleObject41.bin"/><Relationship Id="rId36" Type="http://schemas.openxmlformats.org/officeDocument/2006/relationships/image" Target="../media/image47.emf"/><Relationship Id="rId35" Type="http://schemas.openxmlformats.org/officeDocument/2006/relationships/oleObject" Target="../embeddings/oleObject40.bin"/><Relationship Id="rId34" Type="http://schemas.openxmlformats.org/officeDocument/2006/relationships/image" Target="../media/image46.emf"/><Relationship Id="rId33" Type="http://schemas.openxmlformats.org/officeDocument/2006/relationships/oleObject" Target="../embeddings/oleObject39.bin"/><Relationship Id="rId32" Type="http://schemas.openxmlformats.org/officeDocument/2006/relationships/image" Target="../media/image45.emf"/><Relationship Id="rId31" Type="http://schemas.openxmlformats.org/officeDocument/2006/relationships/oleObject" Target="../embeddings/oleObject38.bin"/><Relationship Id="rId30" Type="http://schemas.openxmlformats.org/officeDocument/2006/relationships/image" Target="../media/image44.emf"/><Relationship Id="rId3" Type="http://schemas.openxmlformats.org/officeDocument/2006/relationships/oleObject" Target="../embeddings/oleObject24.bin"/><Relationship Id="rId29" Type="http://schemas.openxmlformats.org/officeDocument/2006/relationships/oleObject" Target="../embeddings/oleObject37.bin"/><Relationship Id="rId28" Type="http://schemas.openxmlformats.org/officeDocument/2006/relationships/image" Target="../media/image43.emf"/><Relationship Id="rId27" Type="http://schemas.openxmlformats.org/officeDocument/2006/relationships/oleObject" Target="../embeddings/oleObject36.bin"/><Relationship Id="rId26" Type="http://schemas.openxmlformats.org/officeDocument/2006/relationships/image" Target="../media/image42.emf"/><Relationship Id="rId25" Type="http://schemas.openxmlformats.org/officeDocument/2006/relationships/oleObject" Target="../embeddings/oleObject35.bin"/><Relationship Id="rId24" Type="http://schemas.openxmlformats.org/officeDocument/2006/relationships/image" Target="../media/image41.emf"/><Relationship Id="rId23" Type="http://schemas.openxmlformats.org/officeDocument/2006/relationships/oleObject" Target="../embeddings/oleObject34.bin"/><Relationship Id="rId22" Type="http://schemas.openxmlformats.org/officeDocument/2006/relationships/image" Target="../media/image40.emf"/><Relationship Id="rId21" Type="http://schemas.openxmlformats.org/officeDocument/2006/relationships/oleObject" Target="../embeddings/oleObject33.bin"/><Relationship Id="rId20" Type="http://schemas.openxmlformats.org/officeDocument/2006/relationships/image" Target="../media/image39.emf"/><Relationship Id="rId2" Type="http://schemas.openxmlformats.org/officeDocument/2006/relationships/image" Target="../media/image30.emf"/><Relationship Id="rId19" Type="http://schemas.openxmlformats.org/officeDocument/2006/relationships/oleObject" Target="../embeddings/oleObject32.bin"/><Relationship Id="rId18" Type="http://schemas.openxmlformats.org/officeDocument/2006/relationships/image" Target="../media/image38.emf"/><Relationship Id="rId17" Type="http://schemas.openxmlformats.org/officeDocument/2006/relationships/oleObject" Target="../embeddings/oleObject31.bin"/><Relationship Id="rId16" Type="http://schemas.openxmlformats.org/officeDocument/2006/relationships/image" Target="../media/image37.emf"/><Relationship Id="rId15" Type="http://schemas.openxmlformats.org/officeDocument/2006/relationships/oleObject" Target="../embeddings/oleObject30.bin"/><Relationship Id="rId14" Type="http://schemas.openxmlformats.org/officeDocument/2006/relationships/image" Target="../media/image36.emf"/><Relationship Id="rId13" Type="http://schemas.openxmlformats.org/officeDocument/2006/relationships/oleObject" Target="../embeddings/oleObject29.bin"/><Relationship Id="rId12" Type="http://schemas.openxmlformats.org/officeDocument/2006/relationships/image" Target="../media/image35.emf"/><Relationship Id="rId11" Type="http://schemas.openxmlformats.org/officeDocument/2006/relationships/oleObject" Target="../embeddings/oleObject28.bin"/><Relationship Id="rId10" Type="http://schemas.openxmlformats.org/officeDocument/2006/relationships/image" Target="../media/image34.emf"/><Relationship Id="rId1" Type="http://schemas.openxmlformats.org/officeDocument/2006/relationships/oleObject" Target="../embeddings/oleObject23.bin"/></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8"/>
          <p:cNvSpPr>
            <a:spLocks noChangeArrowheads="1"/>
          </p:cNvSpPr>
          <p:nvPr/>
        </p:nvSpPr>
        <p:spPr bwMode="auto">
          <a:xfrm>
            <a:off x="0" y="2225011"/>
            <a:ext cx="9144000" cy="1878160"/>
          </a:xfrm>
          <a:prstGeom prst="rect">
            <a:avLst/>
          </a:prstGeom>
          <a:solidFill>
            <a:srgbClr val="6F179F"/>
          </a:solidFill>
          <a:ln w="9525">
            <a:solidFill>
              <a:schemeClr val="accent4">
                <a:lumMod val="75000"/>
              </a:schemeClr>
            </a:solidFill>
            <a:miter lim="800000"/>
          </a:ln>
        </p:spPr>
        <p:txBody>
          <a:bodyPr wrap="square" anchor="ctr" anchorCtr="0">
            <a:noAutofit/>
          </a:bodyPr>
          <a:lstStyle/>
          <a:p>
            <a:pPr lvl="0" algn="ctr" fontAlgn="base">
              <a:spcBef>
                <a:spcPts val="2400"/>
              </a:spcBef>
              <a:spcAft>
                <a:spcPct val="0"/>
              </a:spcAft>
              <a:tabLst>
                <a:tab pos="457200" algn="l"/>
              </a:tabLst>
            </a:pPr>
            <a:r>
              <a:rPr lang="zh-CN" altLang="en-US" sz="4400" b="1"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第二章  </a:t>
            </a:r>
            <a:r>
              <a:rPr lang="zh-CN" altLang="en-US" sz="4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固体中的扩散</a:t>
            </a:r>
            <a:endParaRPr lang="en-US" altLang="zh-CN" sz="4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lvl="0" algn="ctr" fontAlgn="base">
              <a:spcBef>
                <a:spcPts val="2400"/>
              </a:spcBef>
              <a:spcAft>
                <a:spcPct val="0"/>
              </a:spcAft>
              <a:tabLst>
                <a:tab pos="457200" algn="l"/>
              </a:tabLst>
            </a:pPr>
            <a:r>
              <a:rPr lang="en-US" altLang="zh-CN" sz="4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  Diffusion in solids</a:t>
            </a:r>
            <a:endParaRPr lang="zh-CN" altLang="en-US" sz="4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10"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795107" y="97752"/>
            <a:ext cx="3258958" cy="104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91440" y="6113917"/>
            <a:ext cx="8785432" cy="646331"/>
          </a:xfrm>
          <a:prstGeom prst="rect">
            <a:avLst/>
          </a:prstGeom>
        </p:spPr>
        <p:txBody>
          <a:bodyPr wrap="square">
            <a:spAutoFit/>
          </a:bodyPr>
          <a:lstStyle/>
          <a:p>
            <a:r>
              <a:rPr lang="zh-CN" altLang="en-US" b="1" dirty="0">
                <a:solidFill>
                  <a:srgbClr val="0000FF"/>
                </a:solidFill>
                <a:latin typeface="+mj-ea"/>
              </a:rPr>
              <a:t>答疑时间：陈</a:t>
            </a:r>
            <a:r>
              <a:rPr lang="zh-CN" altLang="en-US" b="1" dirty="0" smtClean="0">
                <a:solidFill>
                  <a:srgbClr val="0000FF"/>
                </a:solidFill>
                <a:latin typeface="+mj-ea"/>
              </a:rPr>
              <a:t>浩 每周二下午</a:t>
            </a:r>
            <a:r>
              <a:rPr lang="en-US" altLang="zh-CN" b="1" smtClean="0">
                <a:solidFill>
                  <a:srgbClr val="0000FF"/>
                </a:solidFill>
                <a:latin typeface="+mj-ea"/>
              </a:rPr>
              <a:t>3:00-5:00</a:t>
            </a:r>
            <a:r>
              <a:rPr lang="zh-CN" altLang="en-US" b="1" dirty="0">
                <a:solidFill>
                  <a:srgbClr val="0000FF"/>
                </a:solidFill>
                <a:latin typeface="+mj-ea"/>
              </a:rPr>
              <a:t>（请提前预约</a:t>
            </a:r>
            <a:r>
              <a:rPr lang="zh-CN" altLang="en-US" b="1" dirty="0" smtClean="0">
                <a:solidFill>
                  <a:srgbClr val="0000FF"/>
                </a:solidFill>
                <a:latin typeface="+mj-ea"/>
              </a:rPr>
              <a:t>），</a:t>
            </a:r>
            <a:r>
              <a:rPr lang="en-US" altLang="zh-CN" b="1" dirty="0" smtClean="0">
                <a:solidFill>
                  <a:srgbClr val="0000FF"/>
                </a:solidFill>
                <a:latin typeface="+mj-ea"/>
              </a:rPr>
              <a:t>wechat:18510548205</a:t>
            </a:r>
            <a:endParaRPr lang="en-US" altLang="zh-CN" b="1" dirty="0">
              <a:solidFill>
                <a:srgbClr val="0000FF"/>
              </a:solidFill>
              <a:latin typeface="+mj-ea"/>
            </a:endParaRPr>
          </a:p>
          <a:p>
            <a:r>
              <a:rPr lang="zh-CN" altLang="en-US" b="1" dirty="0">
                <a:solidFill>
                  <a:srgbClr val="0000FF"/>
                </a:solidFill>
                <a:latin typeface="+mj-ea"/>
              </a:rPr>
              <a:t>手机号：</a:t>
            </a:r>
            <a:r>
              <a:rPr lang="en-US" altLang="zh-CN" b="1" dirty="0">
                <a:solidFill>
                  <a:srgbClr val="0000FF"/>
                </a:solidFill>
                <a:latin typeface="+mj-ea"/>
              </a:rPr>
              <a:t>18510548205</a:t>
            </a:r>
            <a:r>
              <a:rPr lang="zh-CN" altLang="en-US" b="1" dirty="0">
                <a:solidFill>
                  <a:srgbClr val="0000FF"/>
                </a:solidFill>
                <a:latin typeface="+mj-ea"/>
              </a:rPr>
              <a:t>；</a:t>
            </a:r>
            <a:r>
              <a:rPr lang="en-US" altLang="zh-CN" b="1" dirty="0" err="1">
                <a:solidFill>
                  <a:srgbClr val="0000FF"/>
                </a:solidFill>
                <a:latin typeface="+mj-ea"/>
              </a:rPr>
              <a:t>Email:hao.chen@mail.Tsinghua.edu.cn</a:t>
            </a:r>
            <a:endParaRPr lang="zh-CN" altLang="en-US"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25425"/>
            <a:ext cx="7315200" cy="2143125"/>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600" dirty="0">
                <a:solidFill>
                  <a:srgbClr val="000000"/>
                </a:solidFill>
              </a:rPr>
              <a:t>菲克第一定律和第二定律：</a:t>
            </a:r>
            <a:endParaRPr lang="zh-CN" altLang="en-US" sz="2600" dirty="0">
              <a:solidFill>
                <a:srgbClr val="000000"/>
              </a:solidFill>
            </a:endParaRPr>
          </a:p>
        </p:txBody>
      </p:sp>
      <p:sp>
        <p:nvSpPr>
          <p:cNvPr id="4" name="Rectangle 3"/>
          <p:cNvSpPr/>
          <p:nvPr/>
        </p:nvSpPr>
        <p:spPr>
          <a:xfrm>
            <a:off x="1828800" y="2351088"/>
            <a:ext cx="6400800"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600" dirty="0">
                <a:solidFill>
                  <a:srgbClr val="000000"/>
                </a:solidFill>
              </a:rPr>
              <a:t>都是描述固体材料中的扩散</a:t>
            </a:r>
            <a:endParaRPr lang="zh-CN" altLang="en-US" sz="2600" dirty="0">
              <a:solidFill>
                <a:srgbClr val="000000"/>
              </a:solidFill>
            </a:endParaRPr>
          </a:p>
        </p:txBody>
      </p:sp>
      <p:sp>
        <p:nvSpPr>
          <p:cNvPr id="5" name="Rectangle 4"/>
          <p:cNvSpPr/>
          <p:nvPr/>
        </p:nvSpPr>
        <p:spPr>
          <a:xfrm>
            <a:off x="1828800" y="3208338"/>
            <a:ext cx="6400800"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600" dirty="0">
                <a:solidFill>
                  <a:srgbClr val="000000"/>
                </a:solidFill>
              </a:rPr>
              <a:t>第一定律仅适用于稳态扩散</a:t>
            </a:r>
            <a:endParaRPr lang="zh-CN" altLang="en-US" sz="2600" dirty="0">
              <a:solidFill>
                <a:srgbClr val="000000"/>
              </a:solidFill>
            </a:endParaRPr>
          </a:p>
        </p:txBody>
      </p:sp>
      <p:sp>
        <p:nvSpPr>
          <p:cNvPr id="6" name="Rectangle 5"/>
          <p:cNvSpPr/>
          <p:nvPr/>
        </p:nvSpPr>
        <p:spPr>
          <a:xfrm>
            <a:off x="1828800" y="4065588"/>
            <a:ext cx="6400800"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600" dirty="0">
                <a:solidFill>
                  <a:srgbClr val="000000"/>
                </a:solidFill>
              </a:rPr>
              <a:t>第二定律仅适用于非稳态扩散</a:t>
            </a:r>
            <a:endParaRPr lang="zh-CN" altLang="en-US" sz="2600" dirty="0">
              <a:solidFill>
                <a:srgbClr val="000000"/>
              </a:solidFill>
            </a:endParaRPr>
          </a:p>
        </p:txBody>
      </p:sp>
      <p:sp>
        <p:nvSpPr>
          <p:cNvPr id="7" name="Rectangle 6"/>
          <p:cNvSpPr/>
          <p:nvPr/>
        </p:nvSpPr>
        <p:spPr>
          <a:xfrm>
            <a:off x="1828800" y="4922838"/>
            <a:ext cx="6400800"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600" dirty="0">
                <a:solidFill>
                  <a:srgbClr val="000000"/>
                </a:solidFill>
              </a:rPr>
              <a:t>都是描述扩散使材料系统</a:t>
            </a:r>
            <a:r>
              <a:rPr lang="zh-CN" altLang="en-US" sz="2600" dirty="0" smtClean="0">
                <a:solidFill>
                  <a:srgbClr val="000000"/>
                </a:solidFill>
              </a:rPr>
              <a:t>趋于</a:t>
            </a:r>
            <a:r>
              <a:rPr lang="zh-CN" altLang="en-US" sz="2600" dirty="0">
                <a:solidFill>
                  <a:srgbClr val="000000"/>
                </a:solidFill>
              </a:rPr>
              <a:t>平衡态</a:t>
            </a:r>
            <a:endParaRPr lang="zh-CN" altLang="en-US" sz="2600" dirty="0">
              <a:solidFill>
                <a:srgbClr val="000000"/>
              </a:solidFill>
            </a:endParaRPr>
          </a:p>
        </p:txBody>
      </p:sp>
      <p:sp>
        <p:nvSpPr>
          <p:cNvPr id="8" name="Rectangle 7"/>
          <p:cNvSpPr>
            <a:spLocks noChangeAspect="1"/>
          </p:cNvSpPr>
          <p:nvPr>
            <p:custDataLst>
              <p:tags r:id="rId1"/>
            </p:custDataLst>
          </p:nvPr>
        </p:nvSpPr>
        <p:spPr>
          <a:xfrm>
            <a:off x="1114425" y="2414588"/>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a:solidFill>
                  <a:srgbClr val="FFFFFF"/>
                </a:solidFill>
              </a:rPr>
              <a:t>A</a:t>
            </a:r>
            <a:endParaRPr lang="zh-CN" altLang="en-US" sz="1600">
              <a:solidFill>
                <a:srgbClr val="FFFFFF"/>
              </a:solidFill>
            </a:endParaRPr>
          </a:p>
        </p:txBody>
      </p:sp>
      <p:sp>
        <p:nvSpPr>
          <p:cNvPr id="9" name="Rectangle 8"/>
          <p:cNvSpPr>
            <a:spLocks noChangeAspect="1"/>
          </p:cNvSpPr>
          <p:nvPr>
            <p:custDataLst>
              <p:tags r:id="rId2"/>
            </p:custDataLst>
          </p:nvPr>
        </p:nvSpPr>
        <p:spPr>
          <a:xfrm>
            <a:off x="1114425" y="3271838"/>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a:solidFill>
                  <a:srgbClr val="FFFFFF"/>
                </a:solidFill>
              </a:rPr>
              <a:t>B</a:t>
            </a:r>
            <a:endParaRPr lang="zh-CN" altLang="en-US" sz="1600">
              <a:solidFill>
                <a:srgbClr val="FFFFFF"/>
              </a:solidFill>
            </a:endParaRPr>
          </a:p>
        </p:txBody>
      </p:sp>
      <p:sp>
        <p:nvSpPr>
          <p:cNvPr id="10" name="Rectangle 9"/>
          <p:cNvSpPr>
            <a:spLocks noChangeAspect="1"/>
          </p:cNvSpPr>
          <p:nvPr>
            <p:custDataLst>
              <p:tags r:id="rId3"/>
            </p:custDataLst>
          </p:nvPr>
        </p:nvSpPr>
        <p:spPr>
          <a:xfrm>
            <a:off x="1114425" y="4129088"/>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a:solidFill>
                  <a:srgbClr val="FFFFFF"/>
                </a:solidFill>
              </a:rPr>
              <a:t>C</a:t>
            </a:r>
            <a:endParaRPr lang="zh-CN" altLang="en-US" sz="1600">
              <a:solidFill>
                <a:srgbClr val="FFFFFF"/>
              </a:solidFill>
            </a:endParaRPr>
          </a:p>
        </p:txBody>
      </p:sp>
      <p:sp>
        <p:nvSpPr>
          <p:cNvPr id="11" name="Rectangle 10"/>
          <p:cNvSpPr>
            <a:spLocks noChangeAspect="1"/>
          </p:cNvSpPr>
          <p:nvPr>
            <p:custDataLst>
              <p:tags r:id="rId4"/>
            </p:custDataLst>
          </p:nvPr>
        </p:nvSpPr>
        <p:spPr>
          <a:xfrm>
            <a:off x="1114425" y="4986338"/>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a:solidFill>
                  <a:srgbClr val="FFFFFF"/>
                </a:solidFill>
              </a:rPr>
              <a:t>D</a:t>
            </a:r>
            <a:endParaRPr lang="zh-CN" altLang="en-US" sz="1600">
              <a:solidFill>
                <a:srgbClr val="FFFFFF"/>
              </a:solidFill>
            </a:endParaRPr>
          </a:p>
        </p:txBody>
      </p:sp>
      <p:sp>
        <p:nvSpPr>
          <p:cNvPr id="12" name="圆角矩形 11"/>
          <p:cNvSpPr/>
          <p:nvPr>
            <p:custDataLst>
              <p:tags r:id="rId5"/>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p:cNvGrpSpPr/>
          <p:nvPr>
            <p:custDataLst>
              <p:tags r:id="rId6"/>
            </p:custDataLst>
          </p:nvPr>
        </p:nvGrpSpPr>
        <p:grpSpPr>
          <a:xfrm>
            <a:off x="0" y="0"/>
            <a:ext cx="9144000" cy="635000"/>
            <a:chOff x="0" y="0"/>
            <a:chExt cx="9144000" cy="635000"/>
          </a:xfrm>
        </p:grpSpPr>
        <p:sp>
          <p:nvSpPr>
            <p:cNvPr id="16"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ColorBlock"/>
            <p:cNvSpPr/>
            <p:nvPr>
              <p:custDataLst>
                <p:tags r:id="rId8"/>
              </p:custDataLst>
            </p:nvPr>
          </p:nvSpPr>
          <p:spPr bwMode="auto">
            <a:xfrm>
              <a:off x="0" y="0"/>
              <a:ext cx="2540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TypeText"/>
            <p:cNvSpPr/>
            <p:nvPr>
              <p:custDataLst>
                <p:tags r:id="rId9"/>
              </p:custDataLst>
            </p:nvPr>
          </p:nvSpPr>
          <p:spPr bwMode="auto">
            <a:xfrm>
              <a:off x="254000" y="0"/>
              <a:ext cx="1270000" cy="635000"/>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600">
                  <a:solidFill>
                    <a:srgbClr val="000000"/>
                  </a:solidFill>
                </a:rPr>
                <a:t>多选题</a:t>
              </a:r>
              <a:endParaRPr lang="zh-CN" altLang="en-US" sz="2600">
                <a:solidFill>
                  <a:srgbClr val="000000"/>
                </a:solidFill>
              </a:endParaRPr>
            </a:p>
          </p:txBody>
        </p:sp>
        <p:sp>
          <p:nvSpPr>
            <p:cNvPr id="17" name="TipText"/>
            <p:cNvSpPr txBox="1"/>
            <p:nvPr>
              <p:custDataLst>
                <p:tags r:id="rId10"/>
              </p:custDataLst>
            </p:nvPr>
          </p:nvSpPr>
          <p:spPr bwMode="auto">
            <a:xfrm>
              <a:off x="1502093" y="109220"/>
              <a:ext cx="2286000" cy="508000"/>
            </a:xfrm>
            <a:prstGeom prst="rect">
              <a:avLst/>
            </a:prstGeom>
            <a:grpFill/>
            <a:ln w="9525">
              <a:noFill/>
              <a:miter lim="800000"/>
            </a:ln>
            <a:effectLst>
              <a:prstShdw prst="shdw17" dist="17961" dir="2700000">
                <a:schemeClr val="accent1">
                  <a:gamma/>
                  <a:shade val="60000"/>
                  <a:invGamma/>
                </a:schemeClr>
              </a:prstShdw>
            </a:effectLst>
          </p:spPr>
          <p:txBody>
            <a:bodyPr vert="horz" wrap="none" rtlCol="0" anchor="ctr" anchorCtr="0">
              <a:noAutofit/>
            </a:bodyPr>
            <a:lstStyle/>
            <a:p>
              <a:r>
                <a:rPr lang="en-US" altLang="zh-CN" sz="2000" b="1" smtClean="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b="1" smtClean="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b="1" dirty="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5" name="图片 14"/>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68AC8DE-9D93-46B0-945A-F0E5CED4E6F5}" type="slidenum">
              <a:rPr lang="zh-CN" altLang="en-US" smtClean="0"/>
            </a:fld>
            <a:endParaRPr lang="zh-CN" altLang="en-US"/>
          </a:p>
        </p:txBody>
      </p:sp>
      <p:sp>
        <p:nvSpPr>
          <p:cNvPr id="4" name="文本框 3"/>
          <p:cNvSpPr txBox="1"/>
          <p:nvPr>
            <p:custDataLst>
              <p:tags r:id="rId1"/>
            </p:custDataLst>
          </p:nvPr>
        </p:nvSpPr>
        <p:spPr bwMode="auto">
          <a:xfrm>
            <a:off x="914400" y="635000"/>
            <a:ext cx="7315200" cy="2143125"/>
          </a:xfrm>
          <a:prstGeom prst="rect">
            <a:avLst/>
          </a:prstGeom>
          <a:grpFill/>
          <a:ln w="9525">
            <a:noFill/>
            <a:miter lim="800000"/>
          </a:ln>
          <a:effectLst>
            <a:prstShdw prst="shdw17" dist="17961" dir="2700000">
              <a:schemeClr val="accent1">
                <a:gamma/>
                <a:shade val="60000"/>
                <a:invGamma/>
              </a:schemeClr>
            </a:prstShdw>
          </a:effectLst>
        </p:spPr>
        <p:txBody>
          <a:bodyPr vert="horz" wrap="square" rtlCol="0" anchor="ctr" anchorCtr="0">
            <a:noAutofit/>
          </a:bodyPr>
          <a:lstStyle/>
          <a:p>
            <a:r>
              <a:rPr lang="zh-CN" altLang="en-US" sz="2600" b="1" dirty="0" smtClean="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封闭系统是否会发生问题扩散？</a:t>
            </a:r>
            <a:endParaRPr lang="zh-CN" altLang="en-US" sz="2600" b="1" dirty="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bwMode="auto">
          <a:xfrm>
            <a:off x="1828800" y="2786063"/>
            <a:ext cx="6400800" cy="642938"/>
          </a:xfrm>
          <a:prstGeom prst="rect">
            <a:avLst/>
          </a:prstGeom>
          <a:grpFill/>
          <a:ln w="9525">
            <a:noFill/>
            <a:miter lim="800000"/>
          </a:ln>
          <a:effectLst>
            <a:prstShdw prst="shdw17" dist="17961" dir="2700000">
              <a:schemeClr val="accent1">
                <a:gamma/>
                <a:shade val="60000"/>
                <a:invGamma/>
              </a:schemeClr>
            </a:prstShdw>
          </a:effectLst>
        </p:spPr>
        <p:txBody>
          <a:bodyPr vert="horz" rtlCol="0" anchor="ctr" anchorCtr="0">
            <a:noAutofit/>
          </a:bodyPr>
          <a:lstStyle/>
          <a:p>
            <a:r>
              <a:rPr lang="zh-CN" altLang="en-US" sz="2600" b="1" dirty="0" smtClean="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会</a:t>
            </a:r>
            <a:endParaRPr lang="zh-CN" altLang="en-US" sz="2600" b="1" dirty="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bwMode="auto">
          <a:xfrm>
            <a:off x="1828800" y="3643313"/>
            <a:ext cx="6400800" cy="642938"/>
          </a:xfrm>
          <a:prstGeom prst="rect">
            <a:avLst/>
          </a:prstGeom>
          <a:grpFill/>
          <a:ln w="9525">
            <a:noFill/>
            <a:miter lim="800000"/>
          </a:ln>
          <a:effectLst>
            <a:prstShdw prst="shdw17" dist="17961" dir="2700000">
              <a:schemeClr val="accent1">
                <a:gamma/>
                <a:shade val="60000"/>
                <a:invGamma/>
              </a:schemeClr>
            </a:prstShdw>
          </a:effectLst>
        </p:spPr>
        <p:txBody>
          <a:bodyPr vert="horz" rtlCol="0" anchor="ctr" anchorCtr="0">
            <a:noAutofit/>
          </a:bodyPr>
          <a:lstStyle/>
          <a:p>
            <a:r>
              <a:rPr lang="zh-CN" altLang="en-US" sz="2600" b="1" dirty="0" smtClean="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不会</a:t>
            </a:r>
            <a:endParaRPr lang="zh-CN" altLang="en-US" sz="2600" b="1" dirty="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4"/>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5"/>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圆角矩形 12"/>
          <p:cNvSpPr/>
          <p:nvPr>
            <p:custDataLst>
              <p:tags r:id="rId6"/>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p:cNvGrpSpPr/>
          <p:nvPr>
            <p:custDataLst>
              <p:tags r:id="rId7"/>
            </p:custDataLst>
          </p:nvPr>
        </p:nvGrpSpPr>
        <p:grpSpPr>
          <a:xfrm>
            <a:off x="0" y="0"/>
            <a:ext cx="9144000" cy="635000"/>
            <a:chOff x="0" y="0"/>
            <a:chExt cx="9144000" cy="635000"/>
          </a:xfrm>
        </p:grpSpPr>
        <p:sp>
          <p:nvSpPr>
            <p:cNvPr id="14" name="TitleBackground"/>
            <p:cNvSpPr/>
            <p:nvPr>
              <p:custDataLst>
                <p:tags r:id="rId8"/>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9"/>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0"/>
              </p:custDataLst>
            </p:nvPr>
          </p:nvSpPr>
          <p:spPr bwMode="auto">
            <a:xfrm>
              <a:off x="254000" y="0"/>
              <a:ext cx="1905000" cy="635000"/>
            </a:xfrm>
            <a:prstGeom prst="rect">
              <a:avLst/>
            </a:prstGeom>
            <a:grpFill/>
            <a:ln w="9525">
              <a:noFill/>
              <a:miter lim="800000"/>
            </a:ln>
            <a:effectLst>
              <a:prstShdw prst="shdw17" dist="17961" dir="2700000">
                <a:schemeClr val="accent1">
                  <a:gamma/>
                  <a:shade val="60000"/>
                  <a:invGamma/>
                </a:schemeClr>
              </a:prstShdw>
            </a:effectLst>
          </p:spPr>
          <p:txBody>
            <a:bodyPr vert="horz" wrap="none" rtlCol="0" anchor="ctr" anchorCtr="0">
              <a:noAutofit/>
            </a:bodyPr>
            <a:lstStyle/>
            <a:p>
              <a:r>
                <a:rPr lang="zh-CN" altLang="en-US" sz="2600" b="1" smtClean="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投票</a:t>
              </a:r>
              <a:endParaRPr lang="zh-CN" altLang="en-US" sz="2600" b="1" dirty="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ipText"/>
            <p:cNvSpPr txBox="1"/>
            <p:nvPr>
              <p:custDataLst>
                <p:tags r:id="rId11"/>
              </p:custDataLst>
            </p:nvPr>
          </p:nvSpPr>
          <p:spPr bwMode="auto">
            <a:xfrm>
              <a:off x="1195705" y="109220"/>
              <a:ext cx="2286000" cy="508000"/>
            </a:xfrm>
            <a:prstGeom prst="rect">
              <a:avLst/>
            </a:prstGeom>
            <a:grpFill/>
            <a:ln w="9525">
              <a:noFill/>
              <a:miter lim="800000"/>
            </a:ln>
            <a:effectLst>
              <a:prstShdw prst="shdw17" dist="17961" dir="2700000">
                <a:schemeClr val="accent1">
                  <a:gamma/>
                  <a:shade val="60000"/>
                  <a:invGamma/>
                </a:schemeClr>
              </a:prstShdw>
            </a:effectLst>
          </p:spPr>
          <p:txBody>
            <a:bodyPr vert="horz" wrap="none" rtlCol="0" anchor="ctr" anchorCtr="0">
              <a:noAutofit/>
            </a:bodyPr>
            <a:lstStyle/>
            <a:p>
              <a:r>
                <a:rPr lang="zh-CN" altLang="en-US" sz="2000" b="1" smtClean="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最多可选</a:t>
              </a:r>
              <a:r>
                <a:rPr lang="en-US" altLang="zh-CN" sz="2000" b="1" smtClean="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b="1" smtClean="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项</a:t>
              </a:r>
              <a:endParaRPr lang="zh-CN" altLang="en-US" sz="2000" b="1" dirty="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5"/>
          <p:cNvSpPr>
            <a:spLocks noChangeArrowheads="1"/>
          </p:cNvSpPr>
          <p:nvPr/>
        </p:nvSpPr>
        <p:spPr bwMode="auto">
          <a:xfrm>
            <a:off x="350064" y="134895"/>
            <a:ext cx="6941324"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2.4.1 </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一维无穷长物体的</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非稳态扩散</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 name="组合 5135"/>
          <p:cNvGrpSpPr/>
          <p:nvPr/>
        </p:nvGrpSpPr>
        <p:grpSpPr bwMode="auto">
          <a:xfrm>
            <a:off x="111374" y="936653"/>
            <a:ext cx="5293746" cy="3086633"/>
            <a:chOff x="0" y="0"/>
            <a:chExt cx="2896" cy="1425"/>
          </a:xfrm>
        </p:grpSpPr>
        <p:grpSp>
          <p:nvGrpSpPr>
            <p:cNvPr id="15" name="组合 5136"/>
            <p:cNvGrpSpPr/>
            <p:nvPr/>
          </p:nvGrpSpPr>
          <p:grpSpPr bwMode="auto">
            <a:xfrm>
              <a:off x="0" y="0"/>
              <a:ext cx="2896" cy="1425"/>
              <a:chOff x="0" y="0"/>
              <a:chExt cx="2896" cy="1425"/>
            </a:xfrm>
          </p:grpSpPr>
          <p:grpSp>
            <p:nvGrpSpPr>
              <p:cNvPr id="17" name="组合 5137"/>
              <p:cNvGrpSpPr/>
              <p:nvPr/>
            </p:nvGrpSpPr>
            <p:grpSpPr bwMode="auto">
              <a:xfrm>
                <a:off x="0" y="0"/>
                <a:ext cx="2896" cy="1425"/>
                <a:chOff x="0" y="0"/>
                <a:chExt cx="2896" cy="1425"/>
              </a:xfrm>
            </p:grpSpPr>
            <p:sp>
              <p:nvSpPr>
                <p:cNvPr id="21" name="矩形 5138"/>
                <p:cNvSpPr>
                  <a:spLocks noChangeArrowheads="1"/>
                </p:cNvSpPr>
                <p:nvPr/>
              </p:nvSpPr>
              <p:spPr bwMode="auto">
                <a:xfrm>
                  <a:off x="209" y="244"/>
                  <a:ext cx="2380" cy="147"/>
                </a:xfrm>
                <a:prstGeom prst="rect">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sp>
              <p:nvSpPr>
                <p:cNvPr id="22" name="直接连接符 5139"/>
                <p:cNvSpPr>
                  <a:spLocks noChangeShapeType="1"/>
                </p:cNvSpPr>
                <p:nvPr/>
              </p:nvSpPr>
              <p:spPr bwMode="auto">
                <a:xfrm>
                  <a:off x="17" y="315"/>
                  <a:ext cx="2781" cy="0"/>
                </a:xfrm>
                <a:prstGeom prst="line">
                  <a:avLst/>
                </a:prstGeom>
                <a:noFill/>
                <a:ln w="1905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5140"/>
                <p:cNvSpPr>
                  <a:spLocks noChangeShapeType="1"/>
                </p:cNvSpPr>
                <p:nvPr/>
              </p:nvSpPr>
              <p:spPr bwMode="auto">
                <a:xfrm>
                  <a:off x="1399" y="186"/>
                  <a:ext cx="0" cy="29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文本框 5141"/>
                <p:cNvSpPr txBox="1">
                  <a:spLocks noChangeArrowheads="1"/>
                </p:cNvSpPr>
                <p:nvPr/>
              </p:nvSpPr>
              <p:spPr bwMode="auto">
                <a:xfrm>
                  <a:off x="133" y="10"/>
                  <a:ext cx="4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800" i="1"/>
                    <a:t>C</a:t>
                  </a:r>
                  <a:r>
                    <a:rPr lang="en-US" altLang="zh-CN" sz="1800"/>
                    <a:t>=</a:t>
                  </a:r>
                  <a:r>
                    <a:rPr lang="en-US" altLang="zh-CN" sz="1800" i="1"/>
                    <a:t>C</a:t>
                  </a:r>
                  <a:r>
                    <a:rPr lang="en-US" altLang="zh-CN" sz="1800" baseline="-25000"/>
                    <a:t>2</a:t>
                  </a:r>
                  <a:endParaRPr lang="en-US" altLang="zh-CN" sz="1800" baseline="-25000"/>
                </a:p>
              </p:txBody>
            </p:sp>
            <p:sp>
              <p:nvSpPr>
                <p:cNvPr id="25" name="文本框 5142"/>
                <p:cNvSpPr txBox="1">
                  <a:spLocks noChangeArrowheads="1"/>
                </p:cNvSpPr>
                <p:nvPr/>
              </p:nvSpPr>
              <p:spPr bwMode="auto">
                <a:xfrm>
                  <a:off x="1131" y="0"/>
                  <a:ext cx="5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800" i="1"/>
                    <a:t>C</a:t>
                  </a:r>
                  <a:r>
                    <a:rPr lang="en-US" altLang="zh-CN" sz="1800" baseline="-25000"/>
                    <a:t>2</a:t>
                  </a:r>
                  <a:r>
                    <a:rPr lang="en-US" altLang="zh-CN" sz="1800"/>
                    <a:t>&gt;</a:t>
                  </a:r>
                  <a:r>
                    <a:rPr lang="en-US" altLang="zh-CN" sz="1800" i="1"/>
                    <a:t>C</a:t>
                  </a:r>
                  <a:r>
                    <a:rPr lang="en-US" altLang="zh-CN" sz="1800" baseline="-25000"/>
                    <a:t>1</a:t>
                  </a:r>
                  <a:endParaRPr lang="en-US" altLang="zh-CN" sz="1800" baseline="-25000"/>
                </a:p>
              </p:txBody>
            </p:sp>
            <p:sp>
              <p:nvSpPr>
                <p:cNvPr id="26" name="文本框 5143"/>
                <p:cNvSpPr txBox="1">
                  <a:spLocks noChangeArrowheads="1"/>
                </p:cNvSpPr>
                <p:nvPr/>
              </p:nvSpPr>
              <p:spPr bwMode="auto">
                <a:xfrm>
                  <a:off x="2245" y="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800" i="1"/>
                    <a:t>C</a:t>
                  </a:r>
                  <a:r>
                    <a:rPr lang="en-US" altLang="zh-CN" sz="1800"/>
                    <a:t>=</a:t>
                  </a:r>
                  <a:r>
                    <a:rPr lang="en-US" altLang="zh-CN" sz="1800" i="1"/>
                    <a:t>C</a:t>
                  </a:r>
                  <a:r>
                    <a:rPr lang="en-US" altLang="zh-CN" sz="1800" baseline="-25000"/>
                    <a:t>1</a:t>
                  </a:r>
                  <a:endParaRPr lang="en-US" altLang="zh-CN" sz="1800" baseline="-25000"/>
                </a:p>
              </p:txBody>
            </p:sp>
            <p:sp>
              <p:nvSpPr>
                <p:cNvPr id="27" name="文本框 5144"/>
                <p:cNvSpPr txBox="1">
                  <a:spLocks noChangeArrowheads="1"/>
                </p:cNvSpPr>
                <p:nvPr/>
              </p:nvSpPr>
              <p:spPr bwMode="auto">
                <a:xfrm>
                  <a:off x="2665" y="303"/>
                  <a:ext cx="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800" i="1">
                      <a:latin typeface="Times New Roman" panose="02020603050405020304" pitchFamily="18" charset="0"/>
                    </a:rPr>
                    <a:t>x</a:t>
                  </a:r>
                  <a:endParaRPr lang="en-US" altLang="zh-CN" sz="1800" i="1" baseline="-25000">
                    <a:latin typeface="Times New Roman" panose="02020603050405020304" pitchFamily="18" charset="0"/>
                  </a:endParaRPr>
                </a:p>
              </p:txBody>
            </p:sp>
            <p:sp>
              <p:nvSpPr>
                <p:cNvPr id="28" name="直接连接符 5145"/>
                <p:cNvSpPr>
                  <a:spLocks noChangeShapeType="1"/>
                </p:cNvSpPr>
                <p:nvPr/>
              </p:nvSpPr>
              <p:spPr bwMode="auto">
                <a:xfrm>
                  <a:off x="209" y="596"/>
                  <a:ext cx="0" cy="61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5146"/>
                <p:cNvSpPr>
                  <a:spLocks noChangeShapeType="1"/>
                </p:cNvSpPr>
                <p:nvPr/>
              </p:nvSpPr>
              <p:spPr bwMode="auto">
                <a:xfrm>
                  <a:off x="209" y="1210"/>
                  <a:ext cx="268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文本框 5147"/>
                <p:cNvSpPr txBox="1">
                  <a:spLocks noChangeArrowheads="1"/>
                </p:cNvSpPr>
                <p:nvPr/>
              </p:nvSpPr>
              <p:spPr bwMode="auto">
                <a:xfrm rot="-5400000">
                  <a:off x="-44" y="847"/>
                  <a:ext cx="3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800" i="1"/>
                    <a:t>C</a:t>
                  </a:r>
                  <a:endParaRPr lang="en-US" altLang="zh-CN" sz="1800" i="1"/>
                </a:p>
              </p:txBody>
            </p:sp>
            <p:sp>
              <p:nvSpPr>
                <p:cNvPr id="31" name="直接连接符 5148"/>
                <p:cNvSpPr>
                  <a:spLocks noChangeShapeType="1"/>
                </p:cNvSpPr>
                <p:nvPr/>
              </p:nvSpPr>
              <p:spPr bwMode="auto">
                <a:xfrm flipV="1">
                  <a:off x="114" y="612"/>
                  <a:ext cx="0" cy="175"/>
                </a:xfrm>
                <a:prstGeom prst="line">
                  <a:avLst/>
                </a:prstGeom>
                <a:noFill/>
                <a:ln w="254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2" name="直接连接符 5149"/>
                <p:cNvSpPr>
                  <a:spLocks noChangeShapeType="1"/>
                </p:cNvSpPr>
                <p:nvPr/>
              </p:nvSpPr>
              <p:spPr bwMode="auto">
                <a:xfrm>
                  <a:off x="209" y="742"/>
                  <a:ext cx="1190" cy="0"/>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5150"/>
                <p:cNvSpPr>
                  <a:spLocks noChangeShapeType="1"/>
                </p:cNvSpPr>
                <p:nvPr/>
              </p:nvSpPr>
              <p:spPr bwMode="auto">
                <a:xfrm>
                  <a:off x="1399" y="742"/>
                  <a:ext cx="0" cy="322"/>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5151"/>
                <p:cNvSpPr>
                  <a:spLocks noChangeShapeType="1"/>
                </p:cNvSpPr>
                <p:nvPr/>
              </p:nvSpPr>
              <p:spPr bwMode="auto">
                <a:xfrm>
                  <a:off x="1399" y="1064"/>
                  <a:ext cx="1190" cy="0"/>
                </a:xfrm>
                <a:prstGeom prst="line">
                  <a:avLst/>
                </a:prstGeom>
                <a:noFill/>
                <a:ln w="254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5152"/>
                <p:cNvSpPr>
                  <a:spLocks noChangeShapeType="1"/>
                </p:cNvSpPr>
                <p:nvPr/>
              </p:nvSpPr>
              <p:spPr bwMode="auto">
                <a:xfrm>
                  <a:off x="209" y="917"/>
                  <a:ext cx="2380" cy="0"/>
                </a:xfrm>
                <a:prstGeom prst="line">
                  <a:avLst/>
                </a:prstGeom>
                <a:noFill/>
                <a:ln w="25400">
                  <a:solidFill>
                    <a:srgbClr val="8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6" name="未知"/>
                <p:cNvSpPr>
                  <a:spLocks noChangeArrowheads="1"/>
                </p:cNvSpPr>
                <p:nvPr/>
              </p:nvSpPr>
              <p:spPr bwMode="auto">
                <a:xfrm>
                  <a:off x="631" y="742"/>
                  <a:ext cx="1381" cy="322"/>
                </a:xfrm>
                <a:custGeom>
                  <a:avLst/>
                  <a:gdLst>
                    <a:gd name="T0" fmla="*/ 0 w 1632"/>
                    <a:gd name="T1" fmla="*/ 0 h 499"/>
                    <a:gd name="T2" fmla="*/ 151 w 1632"/>
                    <a:gd name="T3" fmla="*/ 1 h 499"/>
                    <a:gd name="T4" fmla="*/ 202 w 1632"/>
                    <a:gd name="T5" fmla="*/ 5 h 499"/>
                    <a:gd name="T6" fmla="*/ 272 w 1632"/>
                    <a:gd name="T7" fmla="*/ 9 h 499"/>
                    <a:gd name="T8" fmla="*/ 363 w 1632"/>
                    <a:gd name="T9" fmla="*/ 10 h 4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2" h="499">
                      <a:moveTo>
                        <a:pt x="0" y="0"/>
                      </a:moveTo>
                      <a:cubicBezTo>
                        <a:pt x="264" y="0"/>
                        <a:pt x="529" y="1"/>
                        <a:pt x="680" y="46"/>
                      </a:cubicBezTo>
                      <a:cubicBezTo>
                        <a:pt x="831" y="91"/>
                        <a:pt x="816" y="204"/>
                        <a:pt x="907" y="272"/>
                      </a:cubicBezTo>
                      <a:cubicBezTo>
                        <a:pt x="998" y="340"/>
                        <a:pt x="1103" y="416"/>
                        <a:pt x="1224" y="454"/>
                      </a:cubicBezTo>
                      <a:cubicBezTo>
                        <a:pt x="1345" y="492"/>
                        <a:pt x="1564" y="492"/>
                        <a:pt x="1632" y="499"/>
                      </a:cubicBezTo>
                    </a:path>
                  </a:pathLst>
                </a:custGeom>
                <a:noFill/>
                <a:ln w="19050">
                  <a:solidFill>
                    <a:srgbClr val="FF0000"/>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文本框 5154"/>
                <p:cNvSpPr txBox="1">
                  <a:spLocks noChangeArrowheads="1"/>
                </p:cNvSpPr>
                <p:nvPr/>
              </p:nvSpPr>
              <p:spPr bwMode="auto">
                <a:xfrm>
                  <a:off x="2187" y="1194"/>
                  <a:ext cx="3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800" i="1">
                      <a:latin typeface="Times New Roman" panose="02020603050405020304" pitchFamily="18" charset="0"/>
                    </a:rPr>
                    <a:t>x</a:t>
                  </a:r>
                  <a:endParaRPr lang="en-US" altLang="zh-CN" sz="1800" i="1">
                    <a:latin typeface="Times New Roman" panose="02020603050405020304" pitchFamily="18" charset="0"/>
                  </a:endParaRPr>
                </a:p>
              </p:txBody>
            </p:sp>
            <p:sp>
              <p:nvSpPr>
                <p:cNvPr id="38" name="直接连接符 5155"/>
                <p:cNvSpPr>
                  <a:spLocks noChangeShapeType="1"/>
                </p:cNvSpPr>
                <p:nvPr/>
              </p:nvSpPr>
              <p:spPr bwMode="auto">
                <a:xfrm flipV="1">
                  <a:off x="1423" y="667"/>
                  <a:ext cx="91" cy="109"/>
                </a:xfrm>
                <a:prstGeom prst="line">
                  <a:avLst/>
                </a:prstGeom>
                <a:noFill/>
                <a:ln w="9525">
                  <a:solidFill>
                    <a:srgbClr val="00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文本框 5156"/>
                <p:cNvSpPr txBox="1">
                  <a:spLocks noChangeArrowheads="1"/>
                </p:cNvSpPr>
                <p:nvPr/>
              </p:nvSpPr>
              <p:spPr bwMode="auto">
                <a:xfrm>
                  <a:off x="1297" y="490"/>
                  <a:ext cx="77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a:solidFill>
                        <a:srgbClr val="0000FF"/>
                      </a:solidFill>
                    </a:rPr>
                    <a:t>original state</a:t>
                  </a:r>
                  <a:endParaRPr lang="en-US" altLang="zh-CN" sz="1400" b="1" dirty="0">
                    <a:solidFill>
                      <a:srgbClr val="0000FF"/>
                    </a:solidFill>
                  </a:endParaRPr>
                </a:p>
              </p:txBody>
            </p:sp>
            <p:sp>
              <p:nvSpPr>
                <p:cNvPr id="40" name="直接连接符 5157"/>
                <p:cNvSpPr>
                  <a:spLocks noChangeShapeType="1"/>
                </p:cNvSpPr>
                <p:nvPr/>
              </p:nvSpPr>
              <p:spPr bwMode="auto">
                <a:xfrm flipV="1">
                  <a:off x="1015" y="801"/>
                  <a:ext cx="231" cy="234"/>
                </a:xfrm>
                <a:prstGeom prst="line">
                  <a:avLst/>
                </a:prstGeom>
                <a:noFill/>
                <a:ln w="9525">
                  <a:solidFill>
                    <a:srgbClr val="00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直接连接符 5158"/>
                <p:cNvSpPr>
                  <a:spLocks noChangeShapeType="1"/>
                </p:cNvSpPr>
                <p:nvPr/>
              </p:nvSpPr>
              <p:spPr bwMode="auto">
                <a:xfrm flipV="1">
                  <a:off x="2051" y="801"/>
                  <a:ext cx="193" cy="116"/>
                </a:xfrm>
                <a:prstGeom prst="line">
                  <a:avLst/>
                </a:prstGeom>
                <a:noFill/>
                <a:ln w="9525">
                  <a:solidFill>
                    <a:srgbClr val="00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文本框 5159"/>
                <p:cNvSpPr txBox="1">
                  <a:spLocks noChangeArrowheads="1"/>
                </p:cNvSpPr>
                <p:nvPr/>
              </p:nvSpPr>
              <p:spPr bwMode="auto">
                <a:xfrm>
                  <a:off x="631" y="981"/>
                  <a:ext cx="80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a:solidFill>
                        <a:srgbClr val="FF0000"/>
                      </a:solidFill>
                    </a:rPr>
                    <a:t>after diffusion</a:t>
                  </a:r>
                  <a:endParaRPr lang="en-US" altLang="zh-CN" sz="1400" b="1" dirty="0">
                    <a:solidFill>
                      <a:srgbClr val="FF0000"/>
                    </a:solidFill>
                  </a:endParaRPr>
                </a:p>
              </p:txBody>
            </p:sp>
            <p:sp>
              <p:nvSpPr>
                <p:cNvPr id="43" name="文本框 5160"/>
                <p:cNvSpPr txBox="1">
                  <a:spLocks noChangeArrowheads="1"/>
                </p:cNvSpPr>
                <p:nvPr/>
              </p:nvSpPr>
              <p:spPr bwMode="auto">
                <a:xfrm>
                  <a:off x="2019" y="640"/>
                  <a:ext cx="769"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a:t>final state</a:t>
                  </a:r>
                  <a:endParaRPr lang="en-US" altLang="zh-CN" sz="1400" b="1" dirty="0"/>
                </a:p>
              </p:txBody>
            </p:sp>
            <p:sp>
              <p:nvSpPr>
                <p:cNvPr id="44" name="直接连接符 5161"/>
                <p:cNvSpPr>
                  <a:spLocks noChangeShapeType="1"/>
                </p:cNvSpPr>
                <p:nvPr/>
              </p:nvSpPr>
              <p:spPr bwMode="auto">
                <a:xfrm rot="5400000" flipV="1">
                  <a:off x="2491" y="1183"/>
                  <a:ext cx="0" cy="230"/>
                </a:xfrm>
                <a:prstGeom prst="line">
                  <a:avLst/>
                </a:prstGeom>
                <a:noFill/>
                <a:ln w="25400">
                  <a:solidFill>
                    <a:schemeClr val="tx1"/>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5" name="文本框 5162"/>
                <p:cNvSpPr txBox="1">
                  <a:spLocks noChangeArrowheads="1"/>
                </p:cNvSpPr>
                <p:nvPr/>
              </p:nvSpPr>
              <p:spPr bwMode="auto">
                <a:xfrm>
                  <a:off x="171" y="508"/>
                  <a:ext cx="3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800" i="1"/>
                    <a:t>C</a:t>
                  </a:r>
                  <a:r>
                    <a:rPr lang="en-US" altLang="zh-CN" sz="1800" baseline="-25000"/>
                    <a:t>2</a:t>
                  </a:r>
                  <a:endParaRPr lang="en-US" altLang="zh-CN" sz="1800" baseline="-25000"/>
                </a:p>
              </p:txBody>
            </p:sp>
            <p:sp>
              <p:nvSpPr>
                <p:cNvPr id="46" name="文本框 5163"/>
                <p:cNvSpPr txBox="1">
                  <a:spLocks noChangeArrowheads="1"/>
                </p:cNvSpPr>
                <p:nvPr/>
              </p:nvSpPr>
              <p:spPr bwMode="auto">
                <a:xfrm>
                  <a:off x="2550" y="976"/>
                  <a:ext cx="2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r>
                    <a:rPr lang="en-US" altLang="zh-CN" sz="1800" i="1"/>
                    <a:t>C</a:t>
                  </a:r>
                  <a:r>
                    <a:rPr lang="en-US" altLang="zh-CN" sz="1800" baseline="-25000"/>
                    <a:t>1</a:t>
                  </a:r>
                  <a:endParaRPr lang="en-US" altLang="zh-CN" sz="1800" baseline="-25000"/>
                </a:p>
              </p:txBody>
            </p:sp>
          </p:grpSp>
          <p:sp>
            <p:nvSpPr>
              <p:cNvPr id="18" name="直接连接符 5164"/>
              <p:cNvSpPr>
                <a:spLocks noChangeShapeType="1"/>
              </p:cNvSpPr>
              <p:nvPr/>
            </p:nvSpPr>
            <p:spPr bwMode="auto">
              <a:xfrm>
                <a:off x="219" y="238"/>
                <a:ext cx="1170" cy="9"/>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5165"/>
              <p:cNvSpPr>
                <a:spLocks noChangeShapeType="1"/>
              </p:cNvSpPr>
              <p:nvPr/>
            </p:nvSpPr>
            <p:spPr bwMode="auto">
              <a:xfrm>
                <a:off x="1412" y="387"/>
                <a:ext cx="1170" cy="9"/>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5166"/>
              <p:cNvSpPr>
                <a:spLocks noChangeShapeType="1"/>
              </p:cNvSpPr>
              <p:nvPr/>
            </p:nvSpPr>
            <p:spPr bwMode="auto">
              <a:xfrm>
                <a:off x="1398" y="247"/>
                <a:ext cx="9" cy="153"/>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 name="文本框 5167"/>
            <p:cNvSpPr txBox="1">
              <a:spLocks noChangeArrowheads="1"/>
            </p:cNvSpPr>
            <p:nvPr/>
          </p:nvSpPr>
          <p:spPr bwMode="auto">
            <a:xfrm>
              <a:off x="1317" y="1192"/>
              <a:ext cx="1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Times New Roman" panose="02020603050405020304" pitchFamily="18" charset="0"/>
                </a:rPr>
                <a:t>0</a:t>
              </a:r>
              <a:endParaRPr lang="en-US" altLang="zh-CN" sz="1600">
                <a:latin typeface="Times New Roman" panose="02020603050405020304" pitchFamily="18" charset="0"/>
              </a:endParaRPr>
            </a:p>
          </p:txBody>
        </p:sp>
      </p:grpSp>
      <p:graphicFrame>
        <p:nvGraphicFramePr>
          <p:cNvPr id="107" name="内容占位符 5131"/>
          <p:cNvGraphicFramePr>
            <a:graphicFrameLocks noGrp="1" noChangeAspect="1"/>
          </p:cNvGraphicFramePr>
          <p:nvPr/>
        </p:nvGraphicFramePr>
        <p:xfrm>
          <a:off x="1652593" y="4694320"/>
          <a:ext cx="2514600" cy="487362"/>
        </p:xfrm>
        <a:graphic>
          <a:graphicData uri="http://schemas.openxmlformats.org/presentationml/2006/ole">
            <mc:AlternateContent xmlns:mc="http://schemas.openxmlformats.org/markup-compatibility/2006">
              <mc:Choice xmlns:v="urn:schemas-microsoft-com:vml" Requires="v">
                <p:oleObj spid="_x0000_s403610" name="" r:id="rId1" imgW="937260" imgH="121285" progId="Equation.3">
                  <p:embed/>
                </p:oleObj>
              </mc:Choice>
              <mc:Fallback>
                <p:oleObj name="" r:id="rId1" imgW="937260" imgH="121285" progId="Equation.3">
                  <p:embed/>
                  <p:pic>
                    <p:nvPicPr>
                      <p:cNvPr id="0" name="内容占位符 513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93" y="4694320"/>
                        <a:ext cx="25146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 name="内容占位符 5133"/>
          <p:cNvGraphicFramePr>
            <a:graphicFrameLocks noGrp="1" noChangeAspect="1"/>
          </p:cNvGraphicFramePr>
          <p:nvPr/>
        </p:nvGraphicFramePr>
        <p:xfrm>
          <a:off x="527050" y="4292666"/>
          <a:ext cx="3621088" cy="482600"/>
        </p:xfrm>
        <a:graphic>
          <a:graphicData uri="http://schemas.openxmlformats.org/presentationml/2006/ole">
            <mc:AlternateContent xmlns:mc="http://schemas.openxmlformats.org/markup-compatibility/2006">
              <mc:Choice xmlns:v="urn:schemas-microsoft-com:vml" Requires="v">
                <p:oleObj spid="_x0000_s403611" name="" r:id="rId3" imgW="1394460" imgH="121285" progId="Equation.3">
                  <p:embed/>
                </p:oleObj>
              </mc:Choice>
              <mc:Fallback>
                <p:oleObj name="" r:id="rId3" imgW="1394460" imgH="121285" progId="Equation.3">
                  <p:embed/>
                  <p:pic>
                    <p:nvPicPr>
                      <p:cNvPr id="0" name="内容占位符 513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 y="4292666"/>
                        <a:ext cx="36210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 name="矩形: 圆角 114"/>
          <p:cNvSpPr/>
          <p:nvPr/>
        </p:nvSpPr>
        <p:spPr>
          <a:xfrm>
            <a:off x="214162" y="4170821"/>
            <a:ext cx="6725115" cy="1212455"/>
          </a:xfrm>
          <a:prstGeom prst="round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p:cNvSpPr txBox="1"/>
          <p:nvPr/>
        </p:nvSpPr>
        <p:spPr bwMode="auto">
          <a:xfrm>
            <a:off x="6400800" y="4242193"/>
            <a:ext cx="45719" cy="769441"/>
          </a:xfrm>
          <a:prstGeom prst="rect">
            <a:avLst/>
          </a:prstGeom>
          <a:grpFill/>
          <a:ln w="9525">
            <a:noFill/>
            <a:miter lim="800000"/>
          </a:ln>
          <a:effectLst>
            <a:prstShdw prst="shdw17" dist="17961" dir="2700000">
              <a:schemeClr val="accent1">
                <a:gamma/>
                <a:shade val="60000"/>
                <a:invGamma/>
              </a:schemeClr>
            </a:prstShdw>
          </a:effectLst>
        </p:spPr>
        <p:txBody>
          <a:bodyPr wrap="square" rtlCol="0">
            <a:spAutoFit/>
          </a:bodyPr>
          <a:lstStyle/>
          <a:p>
            <a:pPr algn="ctr" fontAlgn="auto">
              <a:spcBef>
                <a:spcPts val="0"/>
              </a:spcBef>
              <a:spcAft>
                <a:spcPts val="0"/>
              </a:spcAft>
            </a:pPr>
            <a:endParaRPr lang="zh-CN" altLang="en-US" sz="4400" b="1" dirty="0">
              <a:solidFill>
                <a:prstClr val="white"/>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119" name="Text Box 11"/>
          <p:cNvSpPr txBox="1">
            <a:spLocks noChangeArrowheads="1"/>
          </p:cNvSpPr>
          <p:nvPr/>
        </p:nvSpPr>
        <p:spPr bwMode="auto">
          <a:xfrm>
            <a:off x="6165569" y="2161559"/>
            <a:ext cx="364854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解析解</a:t>
            </a:r>
            <a:endParaRPr lang="en-US" altLang="zh-CN" sz="2400" b="1" dirty="0">
              <a:latin typeface="微软雅黑" panose="020B0503020204020204" pitchFamily="34" charset="-122"/>
              <a:ea typeface="微软雅黑" panose="020B0503020204020204" pitchFamily="34" charset="-122"/>
            </a:endParaRPr>
          </a:p>
          <a:p>
            <a:pPr marL="342900" indent="-342900" eaLnBrk="1" hangingPunct="1">
              <a:spcBef>
                <a:spcPct val="500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数值求解</a:t>
            </a:r>
            <a:endParaRPr lang="en-US" altLang="zh-CN" sz="2400" b="1" dirty="0">
              <a:latin typeface="微软雅黑" panose="020B0503020204020204" pitchFamily="34" charset="-122"/>
              <a:ea typeface="微软雅黑" panose="020B0503020204020204" pitchFamily="34" charset="-122"/>
            </a:endParaRPr>
          </a:p>
          <a:p>
            <a:pPr eaLnBrk="1" hangingPunct="1">
              <a:spcBef>
                <a:spcPct val="50000"/>
              </a:spcBef>
              <a:buNone/>
            </a:pP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有限差分、有限元等</a:t>
            </a:r>
            <a:endParaRPr lang="en-US" altLang="zh-CN" sz="1600" b="1" dirty="0">
              <a:latin typeface="微软雅黑" panose="020B0503020204020204" pitchFamily="34" charset="-122"/>
              <a:ea typeface="微软雅黑" panose="020B0503020204020204" pitchFamily="34" charset="-122"/>
            </a:endParaRPr>
          </a:p>
          <a:p>
            <a:pPr eaLnBrk="1" hangingPunct="1">
              <a:spcBef>
                <a:spcPct val="50000"/>
              </a:spcBef>
              <a:buNone/>
            </a:pPr>
            <a:endParaRPr lang="zh-CN" altLang="en-US" sz="1600" b="1"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2" name="矩形 51">
                <a:extLst>
                  <a:ext uri="{FF2B5EF4-FFF2-40B4-BE49-F238E27FC236}">
                    <ele attr="{93172F41-5053-41ED-886E-A7B733E4FF7D}"/>
                  </a:ext>
                </a:extLst>
              </p:cNvPr>
              <p:cNvSpPr/>
              <p:nvPr/>
            </p:nvSpPr>
            <p:spPr>
              <a:xfrm>
                <a:off x="5487377" y="799456"/>
                <a:ext cx="3354594" cy="10801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2800" b="1" i="1" smtClean="0">
                              <a:solidFill>
                                <a:schemeClr val="tx1"/>
                              </a:solidFill>
                              <a:latin typeface="Cambria Math" panose="02040503050406030204" pitchFamily="18" charset="0"/>
                            </a:rPr>
                          </m:ctrlPr>
                        </m:fPr>
                        <m:num>
                          <m:r>
                            <a:rPr lang="zh-CN" altLang="en-US" sz="2800" b="1" i="1">
                              <a:solidFill>
                                <a:schemeClr val="tx1"/>
                              </a:solidFill>
                              <a:latin typeface="Cambria Math" panose="02040503050406030204" pitchFamily="18" charset="0"/>
                            </a:rPr>
                            <m:t>𝝏</m:t>
                          </m:r>
                          <m:r>
                            <a:rPr lang="zh-CN" altLang="en-US" sz="2800" b="1" i="1">
                              <a:solidFill>
                                <a:schemeClr val="tx1"/>
                              </a:solidFill>
                              <a:latin typeface="Cambria Math" panose="02040503050406030204" pitchFamily="18" charset="0"/>
                            </a:rPr>
                            <m:t>𝑪</m:t>
                          </m:r>
                        </m:num>
                        <m:den>
                          <m:r>
                            <a:rPr lang="zh-CN" altLang="en-US" sz="2800" b="1" i="0">
                              <a:solidFill>
                                <a:schemeClr val="tx1"/>
                              </a:solidFill>
                              <a:latin typeface="Cambria Math" panose="02040503050406030204" pitchFamily="18" charset="0"/>
                            </a:rPr>
                            <m:t>𝛛</m:t>
                          </m:r>
                          <m:r>
                            <a:rPr lang="zh-CN" altLang="en-US" sz="2800" b="1" i="1">
                              <a:solidFill>
                                <a:schemeClr val="tx1"/>
                              </a:solidFill>
                              <a:latin typeface="Cambria Math" panose="02040503050406030204" pitchFamily="18" charset="0"/>
                            </a:rPr>
                            <m:t>𝒕</m:t>
                          </m:r>
                        </m:den>
                      </m:f>
                      <m:r>
                        <a:rPr lang="zh-CN" altLang="en-US" sz="2800" b="1" i="0">
                          <a:solidFill>
                            <a:schemeClr val="tx1"/>
                          </a:solidFill>
                          <a:latin typeface="Cambria Math" panose="02040503050406030204" pitchFamily="18" charset="0"/>
                        </a:rPr>
                        <m:t>=</m:t>
                      </m:r>
                      <m:r>
                        <a:rPr lang="zh-CN" altLang="en-US" sz="2800" b="1" i="1">
                          <a:solidFill>
                            <a:schemeClr val="tx1"/>
                          </a:solidFill>
                          <a:latin typeface="Cambria Math" panose="02040503050406030204" pitchFamily="18" charset="0"/>
                        </a:rPr>
                        <m:t>𝑫</m:t>
                      </m:r>
                      <m:d>
                        <m:dPr>
                          <m:ctrlPr>
                            <a:rPr lang="zh-CN" altLang="en-US" sz="2800" b="1" i="1">
                              <a:solidFill>
                                <a:schemeClr val="tx1"/>
                              </a:solidFill>
                              <a:latin typeface="Cambria Math" panose="02040503050406030204" pitchFamily="18" charset="0"/>
                            </a:rPr>
                          </m:ctrlPr>
                        </m:dPr>
                        <m:e>
                          <m:f>
                            <m:fPr>
                              <m:ctrlPr>
                                <a:rPr lang="zh-CN" altLang="en-US" sz="2800" b="1" i="1" smtClean="0">
                                  <a:solidFill>
                                    <a:schemeClr val="tx1"/>
                                  </a:solidFill>
                                  <a:latin typeface="Cambria Math" panose="02040503050406030204" pitchFamily="18" charset="0"/>
                                </a:rPr>
                              </m:ctrlPr>
                            </m:fPr>
                            <m:num>
                              <m:sSup>
                                <m:sSupPr>
                                  <m:ctrlPr>
                                    <a:rPr lang="en-US" altLang="zh-CN" sz="2800" b="1" i="1" smtClean="0">
                                      <a:solidFill>
                                        <a:schemeClr val="tx1"/>
                                      </a:solidFill>
                                      <a:latin typeface="Cambria Math" panose="02040503050406030204" pitchFamily="18" charset="0"/>
                                      <a:ea typeface="Cambria Math" panose="02040503050406030204" pitchFamily="18" charset="0"/>
                                    </a:rPr>
                                  </m:ctrlPr>
                                </m:sSupPr>
                                <m:e>
                                  <m:r>
                                    <a:rPr lang="zh-CN" altLang="en-US" sz="2800" b="1">
                                      <a:solidFill>
                                        <a:schemeClr val="tx1"/>
                                      </a:solidFill>
                                      <a:latin typeface="Cambria Math" panose="02040503050406030204" pitchFamily="18" charset="0"/>
                                    </a:rPr>
                                    <m:t>𝛛</m:t>
                                  </m:r>
                                </m:e>
                                <m:sup>
                                  <m:r>
                                    <a:rPr lang="en-US" altLang="zh-CN" sz="2800" b="1" i="1" smtClean="0">
                                      <a:solidFill>
                                        <a:schemeClr val="tx1"/>
                                      </a:solidFill>
                                      <a:latin typeface="Cambria Math" panose="02040503050406030204" pitchFamily="18" charset="0"/>
                                      <a:ea typeface="Cambria Math" panose="02040503050406030204" pitchFamily="18" charset="0"/>
                                    </a:rPr>
                                    <m:t>𝟐</m:t>
                                  </m:r>
                                </m:sup>
                              </m:sSup>
                              <m:r>
                                <a:rPr lang="zh-CN" altLang="en-US" sz="2800" b="1" i="1">
                                  <a:solidFill>
                                    <a:schemeClr val="tx1"/>
                                  </a:solidFill>
                                  <a:latin typeface="Cambria Math" panose="02040503050406030204" pitchFamily="18" charset="0"/>
                                </a:rPr>
                                <m:t>𝑪</m:t>
                              </m:r>
                            </m:num>
                            <m:den>
                              <m:r>
                                <a:rPr lang="zh-CN" altLang="en-US" sz="2800" b="1">
                                  <a:solidFill>
                                    <a:schemeClr val="tx1"/>
                                  </a:solidFill>
                                  <a:latin typeface="Cambria Math" panose="02040503050406030204" pitchFamily="18" charset="0"/>
                                </a:rPr>
                                <m:t>𝛛</m:t>
                              </m:r>
                              <m:sSup>
                                <m:sSupPr>
                                  <m:ctrlPr>
                                    <a:rPr lang="en-US" altLang="zh-CN" sz="2800" b="1" i="1" smtClean="0">
                                      <a:solidFill>
                                        <a:schemeClr val="tx1"/>
                                      </a:solidFill>
                                      <a:latin typeface="Cambria Math" panose="02040503050406030204" pitchFamily="18" charset="0"/>
                                      <a:ea typeface="Cambria Math" panose="02040503050406030204" pitchFamily="18" charset="0"/>
                                    </a:rPr>
                                  </m:ctrlPr>
                                </m:sSupPr>
                                <m:e>
                                  <m:r>
                                    <a:rPr lang="en-US" altLang="zh-CN" sz="2800" b="1" i="1" smtClean="0">
                                      <a:solidFill>
                                        <a:schemeClr val="tx1"/>
                                      </a:solidFill>
                                      <a:latin typeface="Cambria Math" panose="02040503050406030204" pitchFamily="18" charset="0"/>
                                      <a:ea typeface="Cambria Math" panose="02040503050406030204" pitchFamily="18" charset="0"/>
                                    </a:rPr>
                                    <m:t>𝒙</m:t>
                                  </m:r>
                                </m:e>
                                <m:sup>
                                  <m:r>
                                    <a:rPr lang="en-US" altLang="zh-CN" sz="2800" b="1" i="1" smtClean="0">
                                      <a:solidFill>
                                        <a:schemeClr val="tx1"/>
                                      </a:solidFill>
                                      <a:latin typeface="Cambria Math" panose="02040503050406030204" pitchFamily="18" charset="0"/>
                                      <a:ea typeface="Cambria Math" panose="02040503050406030204" pitchFamily="18" charset="0"/>
                                    </a:rPr>
                                    <m:t>𝟐</m:t>
                                  </m:r>
                                </m:sup>
                              </m:sSup>
                            </m:den>
                          </m:f>
                        </m:e>
                      </m:d>
                    </m:oMath>
                  </m:oMathPara>
                </a14:m>
                <a:endParaRPr lang="zh-CN" altLang="en-US" sz="2800" b="1" dirty="0">
                  <a:solidFill>
                    <a:srgbClr val="0000FF"/>
                  </a:solidFill>
                  <a:latin typeface="Cambria Math" panose="02040503050406030204" pitchFamily="18" charset="0"/>
                </a:endParaRPr>
              </a:p>
            </p:txBody>
          </p:sp>
        </mc:Choice>
        <mc:Fallback>
          <p:sp>
            <p:nvSpPr>
              <p:cNvPr id="52" name="矩形 51"/>
              <p:cNvSpPr>
                <a:spLocks noRot="1" noChangeAspect="1" noMove="1" noResize="1" noEditPoints="1" noAdjustHandles="1" noChangeArrowheads="1" noChangeShapeType="1" noTextEdit="1"/>
              </p:cNvSpPr>
              <p:nvPr/>
            </p:nvSpPr>
            <p:spPr>
              <a:xfrm>
                <a:off x="5487377" y="799456"/>
                <a:ext cx="3354594" cy="108016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55" name="Text Box 11"/>
          <p:cNvSpPr txBox="1">
            <a:spLocks noChangeArrowheads="1"/>
          </p:cNvSpPr>
          <p:nvPr/>
        </p:nvSpPr>
        <p:spPr bwMode="auto">
          <a:xfrm>
            <a:off x="5092540" y="4476336"/>
            <a:ext cx="36485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lang="zh-CN" altLang="en-US" sz="2400" b="1" dirty="0">
                <a:solidFill>
                  <a:srgbClr val="0000FF"/>
                </a:solidFill>
                <a:latin typeface="微软雅黑" panose="020B0503020204020204" pitchFamily="34" charset="-122"/>
                <a:ea typeface="微软雅黑" panose="020B0503020204020204" pitchFamily="34" charset="-122"/>
              </a:rPr>
              <a:t>初始条件</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14162" y="5573889"/>
            <a:ext cx="8573331" cy="1212455"/>
            <a:chOff x="214162" y="5573889"/>
            <a:chExt cx="8573331" cy="1212455"/>
          </a:xfrm>
        </p:grpSpPr>
        <p:grpSp>
          <p:nvGrpSpPr>
            <p:cNvPr id="2" name="组合 1"/>
            <p:cNvGrpSpPr/>
            <p:nvPr/>
          </p:nvGrpSpPr>
          <p:grpSpPr>
            <a:xfrm>
              <a:off x="214162" y="5573889"/>
              <a:ext cx="6725115" cy="1212455"/>
              <a:chOff x="214162" y="5573889"/>
              <a:chExt cx="5529413" cy="1212455"/>
            </a:xfrm>
          </p:grpSpPr>
          <p:grpSp>
            <p:nvGrpSpPr>
              <p:cNvPr id="109" name="组合 5168"/>
              <p:cNvGrpSpPr/>
              <p:nvPr/>
            </p:nvGrpSpPr>
            <p:grpSpPr bwMode="auto">
              <a:xfrm>
                <a:off x="217975" y="5833320"/>
                <a:ext cx="3627379" cy="803909"/>
                <a:chOff x="-208" y="70"/>
                <a:chExt cx="5712" cy="1268"/>
              </a:xfrm>
            </p:grpSpPr>
            <p:graphicFrame>
              <p:nvGraphicFramePr>
                <p:cNvPr id="110" name="对象 5169"/>
                <p:cNvGraphicFramePr>
                  <a:graphicFrameLocks noChangeAspect="1"/>
                </p:cNvGraphicFramePr>
                <p:nvPr/>
              </p:nvGraphicFramePr>
              <p:xfrm>
                <a:off x="2669" y="687"/>
                <a:ext cx="2835" cy="651"/>
              </p:xfrm>
              <a:graphic>
                <a:graphicData uri="http://schemas.openxmlformats.org/presentationml/2006/ole">
                  <mc:AlternateContent xmlns:mc="http://schemas.openxmlformats.org/markup-compatibility/2006">
                    <mc:Choice xmlns:v="urn:schemas-microsoft-com:vml" Requires="v">
                      <p:oleObj spid="_x0000_s403612" name="" r:id="rId6" imgW="26315035" imgH="4641215" progId="Equation.3">
                        <p:embed/>
                      </p:oleObj>
                    </mc:Choice>
                    <mc:Fallback>
                      <p:oleObj name="" r:id="rId6" imgW="26315035" imgH="4641215" progId="Equation.3">
                        <p:embed/>
                        <p:pic>
                          <p:nvPicPr>
                            <p:cNvPr id="0" name="对象 51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9" y="687"/>
                              <a:ext cx="2835" cy="651"/>
                            </a:xfrm>
                            <a:prstGeom prst="rect">
                              <a:avLst/>
                            </a:prstGeom>
                            <a:noFill/>
                            <a:ln>
                              <a:noFill/>
                            </a:ln>
                          </p:spPr>
                        </p:pic>
                      </p:oleObj>
                    </mc:Fallback>
                  </mc:AlternateContent>
                </a:graphicData>
              </a:graphic>
            </p:graphicFrame>
            <p:sp>
              <p:nvSpPr>
                <p:cNvPr id="111" name="AutoShape 9"/>
                <p:cNvSpPr/>
                <p:nvPr/>
              </p:nvSpPr>
              <p:spPr bwMode="auto">
                <a:xfrm rot="10800000">
                  <a:off x="2313" y="316"/>
                  <a:ext cx="325" cy="785"/>
                </a:xfrm>
                <a:prstGeom prst="rightBrace">
                  <a:avLst>
                    <a:gd name="adj1" fmla="val 20095"/>
                    <a:gd name="adj2" fmla="val 50000"/>
                  </a:avLst>
                </a:prstGeom>
                <a:noFill/>
                <a:ln w="22225">
                  <a:solidFill>
                    <a:srgbClr val="FF0000"/>
                  </a:solidFill>
                  <a:prstDash val="dash"/>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graphicFrame>
              <p:nvGraphicFramePr>
                <p:cNvPr id="112" name="对象 5171"/>
                <p:cNvGraphicFramePr>
                  <a:graphicFrameLocks noChangeAspect="1"/>
                </p:cNvGraphicFramePr>
                <p:nvPr/>
              </p:nvGraphicFramePr>
              <p:xfrm>
                <a:off x="2574" y="70"/>
                <a:ext cx="2930" cy="651"/>
              </p:xfrm>
              <a:graphic>
                <a:graphicData uri="http://schemas.openxmlformats.org/presentationml/2006/ole">
                  <mc:AlternateContent xmlns:mc="http://schemas.openxmlformats.org/markup-compatibility/2006">
                    <mc:Choice xmlns:v="urn:schemas-microsoft-com:vml" Requires="v">
                      <p:oleObj spid="_x0000_s403613" name="" r:id="rId8" imgW="27698065" imgH="4641215" progId="Equation.3">
                        <p:embed/>
                      </p:oleObj>
                    </mc:Choice>
                    <mc:Fallback>
                      <p:oleObj name="" r:id="rId8" imgW="27698065" imgH="4641215" progId="Equation.3">
                        <p:embed/>
                        <p:pic>
                          <p:nvPicPr>
                            <p:cNvPr id="0" name="对象 51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4" y="70"/>
                              <a:ext cx="2930" cy="651"/>
                            </a:xfrm>
                            <a:prstGeom prst="rect">
                              <a:avLst/>
                            </a:prstGeom>
                            <a:noFill/>
                            <a:ln>
                              <a:noFill/>
                            </a:ln>
                          </p:spPr>
                        </p:pic>
                      </p:oleObj>
                    </mc:Fallback>
                  </mc:AlternateContent>
                </a:graphicData>
              </a:graphic>
            </p:graphicFrame>
            <p:graphicFrame>
              <p:nvGraphicFramePr>
                <p:cNvPr id="113" name="对象 5172"/>
                <p:cNvGraphicFramePr>
                  <a:graphicFrameLocks noChangeAspect="1"/>
                </p:cNvGraphicFramePr>
                <p:nvPr/>
              </p:nvGraphicFramePr>
              <p:xfrm>
                <a:off x="-208" y="360"/>
                <a:ext cx="2538" cy="691"/>
              </p:xfrm>
              <a:graphic>
                <a:graphicData uri="http://schemas.openxmlformats.org/presentationml/2006/ole">
                  <mc:AlternateContent xmlns:mc="http://schemas.openxmlformats.org/markup-compatibility/2006">
                    <mc:Choice xmlns:v="urn:schemas-microsoft-com:vml" Requires="v">
                      <p:oleObj spid="_x0000_s403614" name="" r:id="rId10" imgW="21031200" imgH="4876800" progId="Equation.3">
                        <p:embed/>
                      </p:oleObj>
                    </mc:Choice>
                    <mc:Fallback>
                      <p:oleObj name="" r:id="rId10" imgW="21031200" imgH="4876800" progId="Equation.3">
                        <p:embed/>
                        <p:pic>
                          <p:nvPicPr>
                            <p:cNvPr id="0" name="对象 51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 y="360"/>
                              <a:ext cx="2538" cy="691"/>
                            </a:xfrm>
                            <a:prstGeom prst="rect">
                              <a:avLst/>
                            </a:prstGeom>
                            <a:noFill/>
                            <a:ln>
                              <a:noFill/>
                            </a:ln>
                          </p:spPr>
                        </p:pic>
                      </p:oleObj>
                    </mc:Fallback>
                  </mc:AlternateContent>
                </a:graphicData>
              </a:graphic>
            </p:graphicFrame>
          </p:grpSp>
          <p:sp>
            <p:nvSpPr>
              <p:cNvPr id="53" name="矩形: 圆角 52"/>
              <p:cNvSpPr/>
              <p:nvPr/>
            </p:nvSpPr>
            <p:spPr>
              <a:xfrm>
                <a:off x="214162" y="5573889"/>
                <a:ext cx="5529413" cy="121245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 Box 11"/>
            <p:cNvSpPr txBox="1">
              <a:spLocks noChangeArrowheads="1"/>
            </p:cNvSpPr>
            <p:nvPr/>
          </p:nvSpPr>
          <p:spPr bwMode="auto">
            <a:xfrm>
              <a:off x="5138948" y="5969198"/>
              <a:ext cx="36485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None/>
              </a:pPr>
              <a:r>
                <a:rPr lang="zh-CN" altLang="en-US" sz="2400" b="1" dirty="0">
                  <a:solidFill>
                    <a:srgbClr val="FF0000"/>
                  </a:solidFill>
                  <a:latin typeface="微软雅黑" panose="020B0503020204020204" pitchFamily="34" charset="-122"/>
                  <a:ea typeface="微软雅黑" panose="020B0503020204020204" pitchFamily="34" charset="-122"/>
                </a:rPr>
                <a:t>边界条件</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grpSp>
      <p:sp>
        <p:nvSpPr>
          <p:cNvPr id="54" name="AutoShape 43"/>
          <p:cNvSpPr>
            <a:spLocks noChangeArrowheads="1"/>
          </p:cNvSpPr>
          <p:nvPr/>
        </p:nvSpPr>
        <p:spPr bwMode="auto">
          <a:xfrm>
            <a:off x="7702425" y="151692"/>
            <a:ext cx="540000" cy="538162"/>
          </a:xfrm>
          <a:prstGeom prst="star5">
            <a:avLst>
              <a:gd name="adj" fmla="val 19098"/>
              <a:gd name="hf" fmla="val 105146"/>
              <a:gd name="vf" fmla="val 110557"/>
            </a:avLst>
          </a:prstGeom>
          <a:solidFill>
            <a:srgbClr val="FF0000"/>
          </a:solidFill>
          <a:ln w="9525" algn="ctr">
            <a:solidFill>
              <a:srgbClr val="FF0000"/>
            </a:solidFill>
            <a:miter lim="800000"/>
          </a:ln>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par>
                                <p:cTn id="8" presetID="22" presetClass="entr" presetSubtype="4"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wipe(down)">
                                      <p:cBhvr>
                                        <p:cTn id="10" dur="500"/>
                                        <p:tgtEl>
                                          <p:spTgt spid="108"/>
                                        </p:tgtEl>
                                      </p:cBhvr>
                                    </p:animEffect>
                                  </p:childTnLst>
                                </p:cTn>
                              </p:par>
                              <p:par>
                                <p:cTn id="11" presetID="22" presetClass="entr" presetSubtype="4"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wipe(down)">
                                      <p:cBhvr>
                                        <p:cTn id="13" dur="500"/>
                                        <p:tgtEl>
                                          <p:spTgt spid="10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wipe(down)">
                                      <p:cBhvr>
                                        <p:cTn id="16" dur="500"/>
                                        <p:tgtEl>
                                          <p:spTgt spid="1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9"/>
                                        </p:tgtEl>
                                        <p:attrNameLst>
                                          <p:attrName>style.visibility</p:attrName>
                                        </p:attrNameLst>
                                      </p:cBhvr>
                                      <p:to>
                                        <p:strVal val="visible"/>
                                      </p:to>
                                    </p:set>
                                    <p:animEffect transition="in" filter="wipe(left)">
                                      <p:cBhvr>
                                        <p:cTn id="2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9" grpId="0" autoUpdateAnimBg="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20053" y="1125855"/>
            <a:ext cx="7062787" cy="1520825"/>
            <a:chOff x="420053" y="1125855"/>
            <a:chExt cx="7062787" cy="1520825"/>
          </a:xfrm>
        </p:grpSpPr>
        <p:sp>
          <p:nvSpPr>
            <p:cNvPr id="3" name="Text Box 4"/>
            <p:cNvSpPr txBox="1">
              <a:spLocks noChangeArrowheads="1"/>
            </p:cNvSpPr>
            <p:nvPr/>
          </p:nvSpPr>
          <p:spPr bwMode="auto">
            <a:xfrm>
              <a:off x="420053" y="1125855"/>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浓度随时间的变化关系式：</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4" name="Object 5"/>
            <p:cNvGraphicFramePr>
              <a:graphicFrameLocks noChangeAspect="1"/>
            </p:cNvGraphicFramePr>
            <p:nvPr/>
          </p:nvGraphicFramePr>
          <p:xfrm>
            <a:off x="802640" y="1924368"/>
            <a:ext cx="6680200" cy="722312"/>
          </p:xfrm>
          <a:graphic>
            <a:graphicData uri="http://schemas.openxmlformats.org/presentationml/2006/ole">
              <mc:AlternateContent xmlns:mc="http://schemas.openxmlformats.org/markup-compatibility/2006">
                <mc:Choice xmlns:v="urn:schemas-microsoft-com:vml" Requires="v">
                  <p:oleObj spid="_x0000_s359047" name="Equation" r:id="rId1" imgW="3644900" imgH="393700" progId="Equation.3">
                    <p:embed/>
                  </p:oleObj>
                </mc:Choice>
                <mc:Fallback>
                  <p:oleObj name="Equation" r:id="rId1" imgW="3644900" imgH="3937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40" y="1924368"/>
                          <a:ext cx="6680200"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 name="组合 1"/>
          <p:cNvGrpSpPr/>
          <p:nvPr/>
        </p:nvGrpSpPr>
        <p:grpSpPr>
          <a:xfrm>
            <a:off x="472440" y="3095943"/>
            <a:ext cx="7967663" cy="3055937"/>
            <a:chOff x="472440" y="3095943"/>
            <a:chExt cx="7967663" cy="3055937"/>
          </a:xfrm>
        </p:grpSpPr>
        <p:grpSp>
          <p:nvGrpSpPr>
            <p:cNvPr id="5" name="Group 10"/>
            <p:cNvGrpSpPr/>
            <p:nvPr/>
          </p:nvGrpSpPr>
          <p:grpSpPr bwMode="auto">
            <a:xfrm>
              <a:off x="472440" y="3095943"/>
              <a:ext cx="4246563" cy="769937"/>
              <a:chOff x="624" y="1579"/>
              <a:chExt cx="2675" cy="485"/>
            </a:xfrm>
          </p:grpSpPr>
          <p:sp>
            <p:nvSpPr>
              <p:cNvPr id="6" name="Text Box 6"/>
              <p:cNvSpPr txBox="1">
                <a:spLocks noChangeArrowheads="1"/>
              </p:cNvSpPr>
              <p:nvPr/>
            </p:nvSpPr>
            <p:spPr bwMode="auto">
              <a:xfrm>
                <a:off x="624" y="1664"/>
                <a:ext cx="76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200" b="0" dirty="0"/>
                  <a:t>式中：</a:t>
                </a:r>
                <a:endParaRPr lang="zh-CN" altLang="en-US" sz="2200" b="0" dirty="0"/>
              </a:p>
            </p:txBody>
          </p:sp>
          <p:graphicFrame>
            <p:nvGraphicFramePr>
              <p:cNvPr id="7" name="Object 7"/>
              <p:cNvGraphicFramePr>
                <a:graphicFrameLocks noChangeAspect="1"/>
              </p:cNvGraphicFramePr>
              <p:nvPr/>
            </p:nvGraphicFramePr>
            <p:xfrm>
              <a:off x="1200" y="1579"/>
              <a:ext cx="2099" cy="485"/>
            </p:xfrm>
            <a:graphic>
              <a:graphicData uri="http://schemas.openxmlformats.org/presentationml/2006/ole">
                <mc:AlternateContent xmlns:mc="http://schemas.openxmlformats.org/markup-compatibility/2006">
                  <mc:Choice xmlns:v="urn:schemas-microsoft-com:vml" Requires="v">
                    <p:oleObj spid="_x0000_s359048" name="Equation" r:id="rId3" imgW="1816100" imgH="419100" progId="Equation.3">
                      <p:embed/>
                    </p:oleObj>
                  </mc:Choice>
                  <mc:Fallback>
                    <p:oleObj name="Equation" r:id="rId3" imgW="1816100" imgH="4191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1579"/>
                            <a:ext cx="2099" cy="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Text Box 8"/>
            <p:cNvSpPr txBox="1">
              <a:spLocks noChangeArrowheads="1"/>
            </p:cNvSpPr>
            <p:nvPr/>
          </p:nvSpPr>
          <p:spPr bwMode="auto">
            <a:xfrm>
              <a:off x="472440" y="5389880"/>
              <a:ext cx="79676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称为高斯误差函数（</a:t>
              </a:r>
              <a:r>
                <a:rPr lang="en-US" altLang="zh-CN" sz="2200" b="1" dirty="0">
                  <a:latin typeface="微软雅黑" panose="020B0503020204020204" pitchFamily="34" charset="-122"/>
                  <a:ea typeface="微软雅黑" panose="020B0503020204020204" pitchFamily="34" charset="-122"/>
                </a:rPr>
                <a:t>Gauss error function</a:t>
              </a:r>
              <a:r>
                <a:rPr lang="zh-CN" altLang="en-US" sz="2200" b="1" dirty="0">
                  <a:latin typeface="微软雅黑" panose="020B0503020204020204" pitchFamily="34" charset="-122"/>
                  <a:ea typeface="微软雅黑" panose="020B0503020204020204" pitchFamily="34" charset="-122"/>
                </a:rPr>
                <a:t>），或叫超越函数，</a:t>
              </a:r>
              <a:r>
                <a:rPr lang="zh-CN" altLang="en-US" sz="2200" b="1" dirty="0">
                  <a:latin typeface="微软雅黑" panose="020B0503020204020204" pitchFamily="34" charset="-122"/>
                  <a:ea typeface="微软雅黑" panose="020B0503020204020204" pitchFamily="34" charset="-122"/>
                  <a:sym typeface="Symbol" panose="05050102010706020507" pitchFamily="18" charset="2"/>
                </a:rPr>
                <a:t>可以查表得到。</a:t>
              </a:r>
              <a:endParaRPr lang="zh-CN" altLang="en-US" sz="2200" b="1" dirty="0">
                <a:latin typeface="微软雅黑" panose="020B0503020204020204" pitchFamily="34" charset="-122"/>
                <a:ea typeface="微软雅黑" panose="020B0503020204020204" pitchFamily="34" charset="-122"/>
              </a:endParaRPr>
            </a:p>
          </p:txBody>
        </p:sp>
        <p:graphicFrame>
          <p:nvGraphicFramePr>
            <p:cNvPr id="9" name="Object 9"/>
            <p:cNvGraphicFramePr>
              <a:graphicFrameLocks noChangeAspect="1"/>
            </p:cNvGraphicFramePr>
            <p:nvPr/>
          </p:nvGraphicFramePr>
          <p:xfrm>
            <a:off x="1386840" y="4227830"/>
            <a:ext cx="1281113" cy="769938"/>
          </p:xfrm>
          <a:graphic>
            <a:graphicData uri="http://schemas.openxmlformats.org/presentationml/2006/ole">
              <mc:AlternateContent xmlns:mc="http://schemas.openxmlformats.org/markup-compatibility/2006">
                <mc:Choice xmlns:v="urn:schemas-microsoft-com:vml" Requires="v">
                  <p:oleObj spid="_x0000_s359049" name="Equation" r:id="rId5" imgW="698500" imgH="419100" progId="Equation.3">
                    <p:embed/>
                  </p:oleObj>
                </mc:Choice>
                <mc:Fallback>
                  <p:oleObj name="Equation" r:id="rId5" imgW="698500" imgH="4191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6840" y="4227830"/>
                          <a:ext cx="1281113" cy="76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 name="矩形 5"/>
          <p:cNvSpPr>
            <a:spLocks noChangeArrowheads="1"/>
          </p:cNvSpPr>
          <p:nvPr/>
        </p:nvSpPr>
        <p:spPr bwMode="auto">
          <a:xfrm>
            <a:off x="350064" y="134895"/>
            <a:ext cx="6941324"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2.4.1 </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一维无穷长物体的</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非稳态扩散</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533400" y="136223"/>
            <a:ext cx="25908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讨论：</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Text Box 8"/>
          <p:cNvSpPr txBox="1">
            <a:spLocks noChangeArrowheads="1"/>
          </p:cNvSpPr>
          <p:nvPr/>
        </p:nvSpPr>
        <p:spPr bwMode="auto">
          <a:xfrm>
            <a:off x="231792" y="824051"/>
            <a:ext cx="716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00FF"/>
                </a:solidFill>
                <a:latin typeface="微软雅黑" panose="020B0503020204020204" pitchFamily="34" charset="-122"/>
                <a:ea typeface="微软雅黑" panose="020B0503020204020204" pitchFamily="34" charset="-122"/>
              </a:rPr>
              <a:t>(1). </a:t>
            </a:r>
            <a:r>
              <a:rPr lang="zh-CN" altLang="en-US" sz="2400" b="1" dirty="0">
                <a:solidFill>
                  <a:srgbClr val="0000FF"/>
                </a:solidFill>
                <a:latin typeface="微软雅黑" panose="020B0503020204020204" pitchFamily="34" charset="-122"/>
                <a:ea typeface="微软雅黑" panose="020B0503020204020204" pitchFamily="34" charset="-122"/>
              </a:rPr>
              <a:t>非稳态扩散方程的应用：</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aphicFrame>
        <p:nvGraphicFramePr>
          <p:cNvPr id="5" name="Object 9"/>
          <p:cNvGraphicFramePr>
            <a:graphicFrameLocks noChangeAspect="1"/>
          </p:cNvGraphicFramePr>
          <p:nvPr/>
        </p:nvGraphicFramePr>
        <p:xfrm>
          <a:off x="1121410" y="1553739"/>
          <a:ext cx="6457950" cy="688975"/>
        </p:xfrm>
        <a:graphic>
          <a:graphicData uri="http://schemas.openxmlformats.org/presentationml/2006/ole">
            <mc:AlternateContent xmlns:mc="http://schemas.openxmlformats.org/markup-compatibility/2006">
              <mc:Choice xmlns:v="urn:schemas-microsoft-com:vml" Requires="v">
                <p:oleObj spid="_x0000_s359852" name="Equation" r:id="rId1" imgW="3213100" imgH="342900" progId="Equation.3">
                  <p:embed/>
                </p:oleObj>
              </mc:Choice>
              <mc:Fallback>
                <p:oleObj name="Equation" r:id="rId1" imgW="3213100" imgH="342900" progId="Equation.3">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410" y="1553739"/>
                        <a:ext cx="6457950"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37" descr="表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20" y="2301875"/>
            <a:ext cx="6768465" cy="455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38"/>
          <p:cNvGraphicFramePr>
            <a:graphicFrameLocks noChangeAspect="1"/>
          </p:cNvGraphicFramePr>
          <p:nvPr/>
        </p:nvGraphicFramePr>
        <p:xfrm>
          <a:off x="4437161" y="647245"/>
          <a:ext cx="4442392" cy="824707"/>
        </p:xfrm>
        <a:graphic>
          <a:graphicData uri="http://schemas.openxmlformats.org/presentationml/2006/ole">
            <mc:AlternateContent xmlns:mc="http://schemas.openxmlformats.org/markup-compatibility/2006">
              <mc:Choice xmlns:v="urn:schemas-microsoft-com:vml" Requires="v">
                <p:oleObj spid="_x0000_s359853" name="Equation" r:id="rId4" imgW="2120900" imgH="393700" progId="Equation.3">
                  <p:embed/>
                </p:oleObj>
              </mc:Choice>
              <mc:Fallback>
                <p:oleObj name="Equation" r:id="rId4" imgW="2120900" imgH="393700" progId="Equation.3">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7161" y="647245"/>
                        <a:ext cx="4442392" cy="824707"/>
                      </a:xfrm>
                      <a:prstGeom prst="rect">
                        <a:avLst/>
                      </a:prstGeom>
                      <a:solidFill>
                        <a:srgbClr val="FFFF99"/>
                      </a:solidFill>
                      <a:ln>
                        <a:noFill/>
                      </a:ln>
                      <a:effectLst/>
                    </p:spPr>
                  </p:pic>
                </p:oleObj>
              </mc:Fallback>
            </mc:AlternateContent>
          </a:graphicData>
        </a:graphic>
      </p:graphicFrame>
      <p:sp>
        <p:nvSpPr>
          <p:cNvPr id="8" name="文本框 7"/>
          <p:cNvSpPr txBox="1"/>
          <p:nvPr/>
        </p:nvSpPr>
        <p:spPr bwMode="auto">
          <a:xfrm>
            <a:off x="3876068" y="103793"/>
            <a:ext cx="4975529" cy="461665"/>
          </a:xfrm>
          <a:prstGeom prst="rect">
            <a:avLst/>
          </a:prstGeom>
          <a:grpFill/>
          <a:ln w="9525">
            <a:noFill/>
            <a:miter lim="800000"/>
          </a:ln>
          <a:effectLst>
            <a:prstShdw prst="shdw17" dist="17961" dir="2700000">
              <a:schemeClr val="accent1">
                <a:gamma/>
                <a:shade val="60000"/>
                <a:invGamma/>
              </a:schemeClr>
            </a:prstShdw>
          </a:effectLst>
        </p:spPr>
        <p:txBody>
          <a:bodyPr wrap="none" rtlCol="0">
            <a:spAutoFit/>
          </a:bodyPr>
          <a:lstStyle/>
          <a:p>
            <a:pPr algn="ctr" fontAlgn="auto">
              <a:spcBef>
                <a:spcPts val="0"/>
              </a:spcBef>
              <a:spcAft>
                <a:spcPts val="0"/>
              </a:spcAft>
            </a:pPr>
            <a:r>
              <a:rPr kumimoji="1" lang="zh-CN" altLang="en-US" sz="2400" b="1" dirty="0">
                <a:solidFill>
                  <a:srgbClr val="FF0000"/>
                </a:solidFill>
                <a:latin typeface="微软雅黑" panose="020B0503020204020204" pitchFamily="34" charset="-122"/>
                <a:ea typeface="微软雅黑" panose="020B0503020204020204" pitchFamily="34" charset="-122"/>
              </a:rPr>
              <a:t>思考题：多远可以近似为无穷远？</a:t>
            </a:r>
            <a:endParaRPr kumimoji="1"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61951" y="1020446"/>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00FF"/>
                </a:solidFill>
                <a:latin typeface="微软雅黑" panose="020B0503020204020204" pitchFamily="34" charset="-122"/>
                <a:ea typeface="微软雅黑" panose="020B0503020204020204" pitchFamily="34" charset="-122"/>
              </a:rPr>
              <a:t>(2). </a:t>
            </a:r>
            <a:r>
              <a:rPr lang="zh-CN" altLang="en-US" sz="2400" b="1" dirty="0">
                <a:solidFill>
                  <a:srgbClr val="0000FF"/>
                </a:solidFill>
                <a:latin typeface="微软雅黑" panose="020B0503020204020204" pitchFamily="34" charset="-122"/>
                <a:ea typeface="微软雅黑" panose="020B0503020204020204" pitchFamily="34" charset="-122"/>
              </a:rPr>
              <a:t>任一时刻 </a:t>
            </a:r>
            <a:r>
              <a:rPr lang="en-US" altLang="zh-CN" sz="2400" b="1" i="1" dirty="0">
                <a:solidFill>
                  <a:srgbClr val="0000FF"/>
                </a:solidFill>
                <a:latin typeface="微软雅黑" panose="020B0503020204020204" pitchFamily="34" charset="-122"/>
                <a:ea typeface="微软雅黑" panose="020B0503020204020204" pitchFamily="34" charset="-122"/>
              </a:rPr>
              <a:t>C(</a:t>
            </a:r>
            <a:r>
              <a:rPr lang="en-US" altLang="zh-CN" sz="2400" b="1" i="1" dirty="0" err="1">
                <a:solidFill>
                  <a:srgbClr val="0000FF"/>
                </a:solidFill>
                <a:latin typeface="微软雅黑" panose="020B0503020204020204" pitchFamily="34" charset="-122"/>
                <a:ea typeface="微软雅黑" panose="020B0503020204020204" pitchFamily="34" charset="-122"/>
              </a:rPr>
              <a:t>x,t</a:t>
            </a:r>
            <a:r>
              <a:rPr lang="en-US" altLang="zh-CN" sz="2400" b="1" i="1" dirty="0">
                <a:solidFill>
                  <a:srgbClr val="0000FF"/>
                </a:solidFill>
                <a:latin typeface="微软雅黑" panose="020B0503020204020204" pitchFamily="34" charset="-122"/>
                <a:ea typeface="微软雅黑" panose="020B0503020204020204" pitchFamily="34" charset="-122"/>
              </a:rPr>
              <a:t>) </a:t>
            </a:r>
            <a:r>
              <a:rPr lang="zh-CN" altLang="en-US" sz="2400" b="1" dirty="0">
                <a:solidFill>
                  <a:srgbClr val="0000FF"/>
                </a:solidFill>
                <a:latin typeface="微软雅黑" panose="020B0503020204020204" pitchFamily="34" charset="-122"/>
                <a:ea typeface="微软雅黑" panose="020B0503020204020204" pitchFamily="34" charset="-122"/>
              </a:rPr>
              <a:t>曲线的特点：</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pSp>
        <p:nvGrpSpPr>
          <p:cNvPr id="13" name="Group 17"/>
          <p:cNvGrpSpPr/>
          <p:nvPr/>
        </p:nvGrpSpPr>
        <p:grpSpPr bwMode="auto">
          <a:xfrm>
            <a:off x="609600" y="1793503"/>
            <a:ext cx="4013200" cy="695325"/>
            <a:chOff x="592" y="2688"/>
            <a:chExt cx="2528" cy="438"/>
          </a:xfrm>
        </p:grpSpPr>
        <p:graphicFrame>
          <p:nvGraphicFramePr>
            <p:cNvPr id="14" name="Object 4"/>
            <p:cNvGraphicFramePr>
              <a:graphicFrameLocks noChangeAspect="1"/>
            </p:cNvGraphicFramePr>
            <p:nvPr/>
          </p:nvGraphicFramePr>
          <p:xfrm>
            <a:off x="816" y="2688"/>
            <a:ext cx="2304" cy="438"/>
          </p:xfrm>
          <a:graphic>
            <a:graphicData uri="http://schemas.openxmlformats.org/presentationml/2006/ole">
              <mc:AlternateContent xmlns:mc="http://schemas.openxmlformats.org/markup-compatibility/2006">
                <mc:Choice xmlns:v="urn:schemas-microsoft-com:vml" Requires="v">
                  <p:oleObj spid="_x0000_s411747" name="Equation" r:id="rId1" imgW="2070100" imgH="393700" progId="Equation.3">
                    <p:embed/>
                  </p:oleObj>
                </mc:Choice>
                <mc:Fallback>
                  <p:oleObj name="Equation" r:id="rId1" imgW="2070100" imgH="3937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 y="2688"/>
                          <a:ext cx="2304"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6"/>
            <p:cNvSpPr txBox="1">
              <a:spLocks noChangeArrowheads="1"/>
            </p:cNvSpPr>
            <p:nvPr/>
          </p:nvSpPr>
          <p:spPr bwMode="auto">
            <a:xfrm>
              <a:off x="592" y="2760"/>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0"/>
                <a:t>  </a:t>
              </a:r>
              <a:endParaRPr lang="en-US" altLang="zh-CN" sz="2400" b="0"/>
            </a:p>
          </p:txBody>
        </p:sp>
      </p:grpSp>
      <p:grpSp>
        <p:nvGrpSpPr>
          <p:cNvPr id="16" name="Group 19"/>
          <p:cNvGrpSpPr/>
          <p:nvPr/>
        </p:nvGrpSpPr>
        <p:grpSpPr bwMode="auto">
          <a:xfrm>
            <a:off x="609600" y="2579688"/>
            <a:ext cx="4114800" cy="696912"/>
            <a:chOff x="616" y="3072"/>
            <a:chExt cx="2592" cy="439"/>
          </a:xfrm>
        </p:grpSpPr>
        <p:graphicFrame>
          <p:nvGraphicFramePr>
            <p:cNvPr id="17" name="Object 5"/>
            <p:cNvGraphicFramePr>
              <a:graphicFrameLocks noChangeAspect="1"/>
            </p:cNvGraphicFramePr>
            <p:nvPr/>
          </p:nvGraphicFramePr>
          <p:xfrm>
            <a:off x="816" y="3072"/>
            <a:ext cx="2392" cy="439"/>
          </p:xfrm>
          <a:graphic>
            <a:graphicData uri="http://schemas.openxmlformats.org/presentationml/2006/ole">
              <mc:AlternateContent xmlns:mc="http://schemas.openxmlformats.org/markup-compatibility/2006">
                <mc:Choice xmlns:v="urn:schemas-microsoft-com:vml" Requires="v">
                  <p:oleObj spid="_x0000_s411748" name="Equation" r:id="rId3" imgW="2145665" imgH="393700" progId="Equation.3">
                    <p:embed/>
                  </p:oleObj>
                </mc:Choice>
                <mc:Fallback>
                  <p:oleObj name="Equation" r:id="rId3" imgW="2145665" imgH="393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3072"/>
                          <a:ext cx="239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Rectangle 18"/>
            <p:cNvSpPr>
              <a:spLocks noChangeArrowheads="1"/>
            </p:cNvSpPr>
            <p:nvPr/>
          </p:nvSpPr>
          <p:spPr bwMode="auto">
            <a:xfrm>
              <a:off x="616" y="3128"/>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2400" b="0"/>
                <a:t>  </a:t>
              </a:r>
              <a:endParaRPr lang="en-US" altLang="zh-CN" sz="2400" b="0"/>
            </a:p>
          </p:txBody>
        </p:sp>
      </p:grpSp>
      <p:sp>
        <p:nvSpPr>
          <p:cNvPr id="19" name="Text Box 20"/>
          <p:cNvSpPr txBox="1">
            <a:spLocks noChangeArrowheads="1"/>
          </p:cNvSpPr>
          <p:nvPr/>
        </p:nvSpPr>
        <p:spPr bwMode="auto">
          <a:xfrm>
            <a:off x="644525" y="3978275"/>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dirty="0"/>
              <a:t>  </a:t>
            </a:r>
            <a:r>
              <a:rPr lang="zh-CN" altLang="en-US" sz="2400" dirty="0">
                <a:latin typeface="微软雅黑" panose="020B0503020204020204" pitchFamily="34" charset="-122"/>
                <a:ea typeface="微软雅黑" panose="020B0503020204020204" pitchFamily="34" charset="-122"/>
              </a:rPr>
              <a:t>浓度梯度</a:t>
            </a:r>
            <a:r>
              <a:rPr lang="zh-CN" altLang="en-US" sz="2400" dirty="0"/>
              <a:t>：</a:t>
            </a:r>
            <a:endParaRPr lang="zh-CN" altLang="en-US" sz="2400" dirty="0"/>
          </a:p>
        </p:txBody>
      </p:sp>
      <p:graphicFrame>
        <p:nvGraphicFramePr>
          <p:cNvPr id="20" name="Object 21"/>
          <p:cNvGraphicFramePr>
            <a:graphicFrameLocks noChangeAspect="1"/>
          </p:cNvGraphicFramePr>
          <p:nvPr/>
        </p:nvGraphicFramePr>
        <p:xfrm>
          <a:off x="361950" y="4641215"/>
          <a:ext cx="5687695" cy="788670"/>
        </p:xfrm>
        <a:graphic>
          <a:graphicData uri="http://schemas.openxmlformats.org/presentationml/2006/ole">
            <mc:AlternateContent xmlns:mc="http://schemas.openxmlformats.org/markup-compatibility/2006">
              <mc:Choice xmlns:v="urn:schemas-microsoft-com:vml" Requires="v">
                <p:oleObj spid="_x0000_s411749" name="Equation" r:id="rId5" imgW="3022600" imgH="419100" progId="Equation.3">
                  <p:embed/>
                </p:oleObj>
              </mc:Choice>
              <mc:Fallback>
                <p:oleObj name="Equation" r:id="rId5" imgW="3022600" imgH="41910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50" y="4641215"/>
                        <a:ext cx="5687695" cy="788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22"/>
          <p:cNvSpPr txBox="1">
            <a:spLocks noChangeArrowheads="1"/>
          </p:cNvSpPr>
          <p:nvPr/>
        </p:nvSpPr>
        <p:spPr bwMode="auto">
          <a:xfrm>
            <a:off x="649605" y="5962650"/>
            <a:ext cx="5105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b="1" dirty="0"/>
              <a:t>1</a:t>
            </a:r>
            <a:r>
              <a:rPr lang="zh-CN" altLang="en-US" sz="2000" b="1" dirty="0"/>
              <a:t>）浓度曲线以中心</a:t>
            </a:r>
            <a:r>
              <a:rPr lang="en-US" altLang="zh-CN" sz="2000" b="1" dirty="0"/>
              <a:t>(</a:t>
            </a:r>
            <a:r>
              <a:rPr lang="en-US" altLang="zh-CN" sz="2000" b="1" i="1" dirty="0"/>
              <a:t>x</a:t>
            </a:r>
            <a:r>
              <a:rPr lang="en-US" altLang="zh-CN" sz="2000" b="1" dirty="0"/>
              <a:t>=0, </a:t>
            </a:r>
            <a:r>
              <a:rPr lang="en-US" altLang="zh-CN" sz="2000" b="1" i="1" dirty="0"/>
              <a:t>C</a:t>
            </a:r>
            <a:r>
              <a:rPr lang="en-US" altLang="zh-CN" sz="2000" b="1" dirty="0"/>
              <a:t>=</a:t>
            </a:r>
            <a:r>
              <a:rPr lang="en-US" altLang="zh-CN" sz="2000" b="1" i="1" dirty="0"/>
              <a:t>C</a:t>
            </a:r>
            <a:r>
              <a:rPr lang="en-US" altLang="zh-CN" sz="2000" b="1" i="1" baseline="-25000" dirty="0"/>
              <a:t>o</a:t>
            </a:r>
            <a:r>
              <a:rPr lang="en-US" altLang="zh-CN" sz="2000" b="1" dirty="0"/>
              <a:t>)</a:t>
            </a:r>
            <a:r>
              <a:rPr lang="zh-CN" altLang="en-US" sz="2000" b="1" dirty="0"/>
              <a:t>是对称的</a:t>
            </a:r>
            <a:endParaRPr lang="zh-CN" altLang="en-US" sz="2000" b="1" dirty="0"/>
          </a:p>
          <a:p>
            <a:pPr eaLnBrk="1" hangingPunct="1">
              <a:spcBef>
                <a:spcPct val="50000"/>
              </a:spcBef>
              <a:buFontTx/>
              <a:buNone/>
            </a:pPr>
            <a:r>
              <a:rPr lang="en-US" altLang="zh-CN" sz="2000" b="1" dirty="0"/>
              <a:t>2</a:t>
            </a:r>
            <a:r>
              <a:rPr lang="zh-CN" altLang="en-US" sz="2000" b="1" dirty="0"/>
              <a:t>）随着时间的增加，曲线的斜率变小，</a:t>
            </a:r>
            <a:endParaRPr lang="zh-CN" altLang="en-US" sz="2000" b="1" dirty="0"/>
          </a:p>
          <a:p>
            <a:pPr eaLnBrk="1" hangingPunct="1">
              <a:spcBef>
                <a:spcPct val="50000"/>
              </a:spcBef>
              <a:buFontTx/>
              <a:buNone/>
            </a:pPr>
            <a:r>
              <a:rPr lang="zh-CN" altLang="en-US" sz="2000" b="1" dirty="0"/>
              <a:t>     当 </a:t>
            </a:r>
            <a:r>
              <a:rPr lang="en-US" altLang="zh-CN" sz="2000" b="1" i="1" dirty="0"/>
              <a:t>t </a:t>
            </a:r>
            <a:r>
              <a:rPr lang="en-US" altLang="zh-CN" sz="2000" b="1" dirty="0">
                <a:sym typeface="Symbol" panose="05050102010706020507" pitchFamily="18" charset="2"/>
              </a:rPr>
              <a:t>  </a:t>
            </a:r>
            <a:r>
              <a:rPr lang="zh-CN" altLang="en-US" sz="2000" b="1" dirty="0">
                <a:sym typeface="Symbol" panose="05050102010706020507" pitchFamily="18" charset="2"/>
              </a:rPr>
              <a:t>时，</a:t>
            </a:r>
            <a:r>
              <a:rPr lang="en-US" altLang="zh-CN" sz="2000" b="1" i="1" dirty="0">
                <a:sym typeface="Symbol" panose="05050102010706020507" pitchFamily="18" charset="2"/>
              </a:rPr>
              <a:t>C </a:t>
            </a:r>
            <a:r>
              <a:rPr lang="en-US" altLang="zh-CN" sz="2000" b="1" dirty="0">
                <a:sym typeface="Symbol" panose="05050102010706020507" pitchFamily="18" charset="2"/>
              </a:rPr>
              <a:t> </a:t>
            </a:r>
            <a:r>
              <a:rPr lang="en-US" altLang="zh-CN" sz="2000" b="1" i="1" dirty="0">
                <a:sym typeface="Symbol" panose="05050102010706020507" pitchFamily="18" charset="2"/>
              </a:rPr>
              <a:t>C</a:t>
            </a:r>
            <a:r>
              <a:rPr lang="en-US" altLang="zh-CN" sz="2000" b="1" i="1" baseline="-25000" dirty="0">
                <a:sym typeface="Symbol" panose="05050102010706020507" pitchFamily="18" charset="2"/>
              </a:rPr>
              <a:t>o</a:t>
            </a:r>
            <a:endParaRPr lang="en-US" altLang="zh-CN" sz="2000" b="1" i="1" dirty="0">
              <a:sym typeface="Symbol" panose="05050102010706020507" pitchFamily="18" charset="2"/>
            </a:endParaRPr>
          </a:p>
        </p:txBody>
      </p:sp>
      <p:graphicFrame>
        <p:nvGraphicFramePr>
          <p:cNvPr id="27" name="Object 28"/>
          <p:cNvGraphicFramePr>
            <a:graphicFrameLocks noChangeAspect="1"/>
          </p:cNvGraphicFramePr>
          <p:nvPr/>
        </p:nvGraphicFramePr>
        <p:xfrm>
          <a:off x="4085150" y="84826"/>
          <a:ext cx="5045679" cy="936704"/>
        </p:xfrm>
        <a:graphic>
          <a:graphicData uri="http://schemas.openxmlformats.org/presentationml/2006/ole">
            <mc:AlternateContent xmlns:mc="http://schemas.openxmlformats.org/markup-compatibility/2006">
              <mc:Choice xmlns:v="urn:schemas-microsoft-com:vml" Requires="v">
                <p:oleObj spid="_x0000_s411750" name="Equation" r:id="rId7" imgW="2120900" imgH="393700" progId="Equation.3">
                  <p:embed/>
                </p:oleObj>
              </mc:Choice>
              <mc:Fallback>
                <p:oleObj name="Equation" r:id="rId7" imgW="2120900" imgH="393700"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5150" y="84826"/>
                        <a:ext cx="5045679" cy="936704"/>
                      </a:xfrm>
                      <a:prstGeom prst="rect">
                        <a:avLst/>
                      </a:prstGeom>
                      <a:solidFill>
                        <a:srgbClr val="FFFF99"/>
                      </a:solidFill>
                      <a:ln>
                        <a:noFill/>
                      </a:ln>
                      <a:effectLst/>
                    </p:spPr>
                  </p:pic>
                </p:oleObj>
              </mc:Fallback>
            </mc:AlternateContent>
          </a:graphicData>
        </a:graphic>
      </p:graphicFrame>
      <p:sp>
        <p:nvSpPr>
          <p:cNvPr id="28" name="Text Box 7"/>
          <p:cNvSpPr txBox="1">
            <a:spLocks noChangeArrowheads="1"/>
          </p:cNvSpPr>
          <p:nvPr/>
        </p:nvSpPr>
        <p:spPr bwMode="auto">
          <a:xfrm>
            <a:off x="533400" y="136223"/>
            <a:ext cx="25908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讨论：</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9" name="组合 28"/>
          <p:cNvGrpSpPr/>
          <p:nvPr/>
        </p:nvGrpSpPr>
        <p:grpSpPr bwMode="auto">
          <a:xfrm>
            <a:off x="4998720" y="1761705"/>
            <a:ext cx="4146685" cy="2938463"/>
            <a:chOff x="0" y="0"/>
            <a:chExt cx="2837" cy="1851"/>
          </a:xfrm>
        </p:grpSpPr>
        <p:sp>
          <p:nvSpPr>
            <p:cNvPr id="30" name="Line 21"/>
            <p:cNvSpPr>
              <a:spLocks noChangeShapeType="1"/>
            </p:cNvSpPr>
            <p:nvPr/>
          </p:nvSpPr>
          <p:spPr bwMode="auto">
            <a:xfrm>
              <a:off x="252" y="1644"/>
              <a:ext cx="233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5"/>
            <p:cNvSpPr>
              <a:spLocks noChangeShapeType="1"/>
            </p:cNvSpPr>
            <p:nvPr/>
          </p:nvSpPr>
          <p:spPr bwMode="auto">
            <a:xfrm flipV="1">
              <a:off x="244" y="69"/>
              <a:ext cx="0" cy="157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26"/>
            <p:cNvSpPr>
              <a:spLocks noChangeShapeType="1"/>
            </p:cNvSpPr>
            <p:nvPr/>
          </p:nvSpPr>
          <p:spPr bwMode="auto">
            <a:xfrm flipV="1">
              <a:off x="244" y="543"/>
              <a:ext cx="2450"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Line 27"/>
            <p:cNvSpPr>
              <a:spLocks noChangeShapeType="1"/>
            </p:cNvSpPr>
            <p:nvPr/>
          </p:nvSpPr>
          <p:spPr bwMode="auto">
            <a:xfrm>
              <a:off x="259" y="1355"/>
              <a:ext cx="2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29"/>
            <p:cNvSpPr>
              <a:spLocks noChangeShapeType="1"/>
            </p:cNvSpPr>
            <p:nvPr/>
          </p:nvSpPr>
          <p:spPr bwMode="auto">
            <a:xfrm flipV="1">
              <a:off x="1477" y="546"/>
              <a:ext cx="0" cy="79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30"/>
            <p:cNvSpPr>
              <a:spLocks noChangeShapeType="1"/>
            </p:cNvSpPr>
            <p:nvPr/>
          </p:nvSpPr>
          <p:spPr bwMode="auto">
            <a:xfrm>
              <a:off x="250" y="949"/>
              <a:ext cx="1225" cy="0"/>
            </a:xfrm>
            <a:prstGeom prst="line">
              <a:avLst/>
            </a:prstGeom>
            <a:noFill/>
            <a:ln w="9525">
              <a:solidFill>
                <a:srgbClr val="FF00FF"/>
              </a:solidFill>
              <a:prstDash val="lgDash"/>
              <a:round/>
            </a:ln>
            <a:extLst>
              <a:ext uri="{909E8E84-426E-40DD-AFC4-6F175D3DCCD1}">
                <a14:hiddenFill xmlns:a14="http://schemas.microsoft.com/office/drawing/2010/main">
                  <a:noFill/>
                </a14:hiddenFill>
              </a:ext>
            </a:extLst>
          </p:spPr>
          <p:txBody>
            <a:bodyPr/>
            <a:lstStyle/>
            <a:p>
              <a:endParaRPr lang="zh-CN" altLang="en-US"/>
            </a:p>
          </p:txBody>
        </p:sp>
        <p:sp>
          <p:nvSpPr>
            <p:cNvPr id="36" name="Freeform 31"/>
            <p:cNvSpPr>
              <a:spLocks noChangeArrowheads="1"/>
            </p:cNvSpPr>
            <p:nvPr/>
          </p:nvSpPr>
          <p:spPr bwMode="auto">
            <a:xfrm>
              <a:off x="1071" y="544"/>
              <a:ext cx="765" cy="801"/>
            </a:xfrm>
            <a:custGeom>
              <a:avLst/>
              <a:gdLst>
                <a:gd name="T0" fmla="*/ 0 w 739"/>
                <a:gd name="T1" fmla="*/ 0 h 795"/>
                <a:gd name="T2" fmla="*/ 222 w 739"/>
                <a:gd name="T3" fmla="*/ 18 h 795"/>
                <a:gd name="T4" fmla="*/ 412 w 739"/>
                <a:gd name="T5" fmla="*/ 113 h 795"/>
                <a:gd name="T6" fmla="*/ 527 w 739"/>
                <a:gd name="T7" fmla="*/ 348 h 795"/>
                <a:gd name="T8" fmla="*/ 590 w 739"/>
                <a:gd name="T9" fmla="*/ 654 h 795"/>
                <a:gd name="T10" fmla="*/ 747 w 739"/>
                <a:gd name="T11" fmla="*/ 812 h 795"/>
                <a:gd name="T12" fmla="*/ 1009 w 739"/>
                <a:gd name="T13" fmla="*/ 849 h 7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9" h="795">
                  <a:moveTo>
                    <a:pt x="0" y="0"/>
                  </a:moveTo>
                  <a:cubicBezTo>
                    <a:pt x="56" y="1"/>
                    <a:pt x="112" y="1"/>
                    <a:pt x="162" y="18"/>
                  </a:cubicBezTo>
                  <a:cubicBezTo>
                    <a:pt x="213" y="36"/>
                    <a:pt x="264" y="53"/>
                    <a:pt x="301" y="104"/>
                  </a:cubicBezTo>
                  <a:cubicBezTo>
                    <a:pt x="338" y="155"/>
                    <a:pt x="362" y="241"/>
                    <a:pt x="385" y="325"/>
                  </a:cubicBezTo>
                  <a:cubicBezTo>
                    <a:pt x="407" y="409"/>
                    <a:pt x="406" y="537"/>
                    <a:pt x="433" y="609"/>
                  </a:cubicBezTo>
                  <a:cubicBezTo>
                    <a:pt x="460" y="681"/>
                    <a:pt x="496" y="727"/>
                    <a:pt x="547" y="758"/>
                  </a:cubicBezTo>
                  <a:cubicBezTo>
                    <a:pt x="598" y="789"/>
                    <a:pt x="699" y="787"/>
                    <a:pt x="739" y="795"/>
                  </a:cubicBezTo>
                </a:path>
              </a:pathLst>
            </a:custGeom>
            <a:noFill/>
            <a:ln w="9525">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32"/>
            <p:cNvSpPr>
              <a:spLocks noChangeArrowheads="1"/>
            </p:cNvSpPr>
            <p:nvPr/>
          </p:nvSpPr>
          <p:spPr bwMode="auto">
            <a:xfrm>
              <a:off x="836" y="544"/>
              <a:ext cx="1275" cy="793"/>
            </a:xfrm>
            <a:custGeom>
              <a:avLst/>
              <a:gdLst>
                <a:gd name="T0" fmla="*/ 0 w 1249"/>
                <a:gd name="T1" fmla="*/ 0 h 787"/>
                <a:gd name="T2" fmla="*/ 224 w 1249"/>
                <a:gd name="T3" fmla="*/ 33 h 787"/>
                <a:gd name="T4" fmla="*/ 449 w 1249"/>
                <a:gd name="T5" fmla="*/ 115 h 787"/>
                <a:gd name="T6" fmla="*/ 684 w 1249"/>
                <a:gd name="T7" fmla="*/ 302 h 787"/>
                <a:gd name="T8" fmla="*/ 859 w 1249"/>
                <a:gd name="T9" fmla="*/ 588 h 787"/>
                <a:gd name="T10" fmla="*/ 1056 w 1249"/>
                <a:gd name="T11" fmla="*/ 738 h 787"/>
                <a:gd name="T12" fmla="*/ 1249 w 1249"/>
                <a:gd name="T13" fmla="*/ 809 h 787"/>
                <a:gd name="T14" fmla="*/ 1504 w 1249"/>
                <a:gd name="T15" fmla="*/ 841 h 78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49" h="787">
                  <a:moveTo>
                    <a:pt x="0" y="0"/>
                  </a:moveTo>
                  <a:cubicBezTo>
                    <a:pt x="31" y="5"/>
                    <a:pt x="125" y="15"/>
                    <a:pt x="187" y="33"/>
                  </a:cubicBezTo>
                  <a:cubicBezTo>
                    <a:pt x="249" y="51"/>
                    <a:pt x="310" y="64"/>
                    <a:pt x="373" y="106"/>
                  </a:cubicBezTo>
                  <a:cubicBezTo>
                    <a:pt x="436" y="148"/>
                    <a:pt x="511" y="210"/>
                    <a:pt x="568" y="284"/>
                  </a:cubicBezTo>
                  <a:cubicBezTo>
                    <a:pt x="625" y="358"/>
                    <a:pt x="663" y="484"/>
                    <a:pt x="714" y="552"/>
                  </a:cubicBezTo>
                  <a:cubicBezTo>
                    <a:pt x="765" y="620"/>
                    <a:pt x="823" y="657"/>
                    <a:pt x="877" y="691"/>
                  </a:cubicBezTo>
                  <a:cubicBezTo>
                    <a:pt x="931" y="725"/>
                    <a:pt x="976" y="739"/>
                    <a:pt x="1038" y="755"/>
                  </a:cubicBezTo>
                  <a:cubicBezTo>
                    <a:pt x="1100" y="771"/>
                    <a:pt x="1205" y="780"/>
                    <a:pt x="1249" y="787"/>
                  </a:cubicBezTo>
                </a:path>
              </a:pathLst>
            </a:cu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Line 34"/>
            <p:cNvSpPr>
              <a:spLocks noChangeShapeType="1"/>
            </p:cNvSpPr>
            <p:nvPr/>
          </p:nvSpPr>
          <p:spPr bwMode="auto">
            <a:xfrm flipV="1">
              <a:off x="835" y="546"/>
              <a:ext cx="0" cy="79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 name="对象 10255"/>
            <p:cNvGraphicFramePr>
              <a:graphicFrameLocks noChangeAspect="1"/>
            </p:cNvGraphicFramePr>
            <p:nvPr/>
          </p:nvGraphicFramePr>
          <p:xfrm>
            <a:off x="1426" y="279"/>
            <a:ext cx="178" cy="292"/>
          </p:xfrm>
          <a:graphic>
            <a:graphicData uri="http://schemas.openxmlformats.org/presentationml/2006/ole">
              <mc:AlternateContent xmlns:mc="http://schemas.openxmlformats.org/markup-compatibility/2006">
                <mc:Choice xmlns:v="urn:schemas-microsoft-com:vml" Requires="v">
                  <p:oleObj spid="_x0000_s411751" name="" r:id="rId9" imgW="52070" imgH="127635" progId="Equation.3">
                    <p:embed/>
                  </p:oleObj>
                </mc:Choice>
                <mc:Fallback>
                  <p:oleObj name="" r:id="rId9" imgW="52070" imgH="127635" progId="Equation.3">
                    <p:embed/>
                    <p:pic>
                      <p:nvPicPr>
                        <p:cNvPr id="0" name="对象 102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6" y="279"/>
                          <a:ext cx="17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 name="对象 10256"/>
            <p:cNvGraphicFramePr>
              <a:graphicFrameLocks noChangeAspect="1"/>
            </p:cNvGraphicFramePr>
            <p:nvPr/>
          </p:nvGraphicFramePr>
          <p:xfrm>
            <a:off x="1028" y="270"/>
            <a:ext cx="146" cy="292"/>
          </p:xfrm>
          <a:graphic>
            <a:graphicData uri="http://schemas.openxmlformats.org/presentationml/2006/ole">
              <mc:AlternateContent xmlns:mc="http://schemas.openxmlformats.org/markup-compatibility/2006">
                <mc:Choice xmlns:v="urn:schemas-microsoft-com:vml" Requires="v">
                  <p:oleObj spid="_x0000_s411752" name="" r:id="rId11" imgW="22860" imgH="127635" progId="Equation.DSMT4">
                    <p:embed/>
                  </p:oleObj>
                </mc:Choice>
                <mc:Fallback>
                  <p:oleObj name="" r:id="rId11" imgW="22860" imgH="127635" progId="Equation.DSMT4">
                    <p:embed/>
                    <p:pic>
                      <p:nvPicPr>
                        <p:cNvPr id="0" name="对象 102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8" y="270"/>
                          <a:ext cx="146"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 name="对象 10257"/>
            <p:cNvGraphicFramePr>
              <a:graphicFrameLocks noChangeAspect="1"/>
            </p:cNvGraphicFramePr>
            <p:nvPr/>
          </p:nvGraphicFramePr>
          <p:xfrm>
            <a:off x="679" y="270"/>
            <a:ext cx="340" cy="292"/>
          </p:xfrm>
          <a:graphic>
            <a:graphicData uri="http://schemas.openxmlformats.org/presentationml/2006/ole">
              <mc:AlternateContent xmlns:mc="http://schemas.openxmlformats.org/markup-compatibility/2006">
                <mc:Choice xmlns:v="urn:schemas-microsoft-com:vml" Requires="v">
                  <p:oleObj spid="_x0000_s411753" name="" r:id="rId13" imgW="161925" imgH="127635" progId="Equation.DSMT4">
                    <p:embed/>
                  </p:oleObj>
                </mc:Choice>
                <mc:Fallback>
                  <p:oleObj name="" r:id="rId13" imgW="161925" imgH="127635" progId="Equation.DSMT4">
                    <p:embed/>
                    <p:pic>
                      <p:nvPicPr>
                        <p:cNvPr id="0" name="对象 1025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9" y="270"/>
                          <a:ext cx="34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 name="对象 10258"/>
            <p:cNvGraphicFramePr>
              <a:graphicFrameLocks noChangeAspect="1"/>
            </p:cNvGraphicFramePr>
            <p:nvPr/>
          </p:nvGraphicFramePr>
          <p:xfrm>
            <a:off x="24" y="1196"/>
            <a:ext cx="205" cy="251"/>
          </p:xfrm>
          <a:graphic>
            <a:graphicData uri="http://schemas.openxmlformats.org/presentationml/2006/ole">
              <mc:AlternateContent xmlns:mc="http://schemas.openxmlformats.org/markup-compatibility/2006">
                <mc:Choice xmlns:v="urn:schemas-microsoft-com:vml" Requires="v">
                  <p:oleObj spid="_x0000_s411754" name="" r:id="rId15" imgW="86995" imgH="121285" progId="Equation.3">
                    <p:embed/>
                  </p:oleObj>
                </mc:Choice>
                <mc:Fallback>
                  <p:oleObj name="" r:id="rId15" imgW="86995" imgH="121285" progId="Equation.3">
                    <p:embed/>
                    <p:pic>
                      <p:nvPicPr>
                        <p:cNvPr id="0" name="对象 1025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 y="1196"/>
                          <a:ext cx="20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 name="对象 10259"/>
            <p:cNvGraphicFramePr>
              <a:graphicFrameLocks noChangeAspect="1"/>
            </p:cNvGraphicFramePr>
            <p:nvPr/>
          </p:nvGraphicFramePr>
          <p:xfrm>
            <a:off x="1" y="401"/>
            <a:ext cx="235" cy="251"/>
          </p:xfrm>
          <a:graphic>
            <a:graphicData uri="http://schemas.openxmlformats.org/presentationml/2006/ole">
              <mc:AlternateContent xmlns:mc="http://schemas.openxmlformats.org/markup-compatibility/2006">
                <mc:Choice xmlns:v="urn:schemas-microsoft-com:vml" Requires="v">
                  <p:oleObj spid="_x0000_s411755" name="" r:id="rId17" imgW="104140" imgH="121285" progId="Equation.3">
                    <p:embed/>
                  </p:oleObj>
                </mc:Choice>
                <mc:Fallback>
                  <p:oleObj name="" r:id="rId17" imgW="104140" imgH="121285" progId="Equation.3">
                    <p:embed/>
                    <p:pic>
                      <p:nvPicPr>
                        <p:cNvPr id="0" name="对象 1025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 y="401"/>
                          <a:ext cx="23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 name="对象 10260"/>
            <p:cNvGraphicFramePr>
              <a:graphicFrameLocks noChangeAspect="1"/>
            </p:cNvGraphicFramePr>
            <p:nvPr/>
          </p:nvGraphicFramePr>
          <p:xfrm>
            <a:off x="30" y="0"/>
            <a:ext cx="176" cy="207"/>
          </p:xfrm>
          <a:graphic>
            <a:graphicData uri="http://schemas.openxmlformats.org/presentationml/2006/ole">
              <mc:AlternateContent xmlns:mc="http://schemas.openxmlformats.org/markup-compatibility/2006">
                <mc:Choice xmlns:v="urn:schemas-microsoft-com:vml" Requires="v">
                  <p:oleObj spid="_x0000_s411756" name="" r:id="rId19" imgW="57785" imgH="86995" progId="Equation.3">
                    <p:embed/>
                  </p:oleObj>
                </mc:Choice>
                <mc:Fallback>
                  <p:oleObj name="" r:id="rId19" imgW="57785" imgH="86995" progId="Equation.3">
                    <p:embed/>
                    <p:pic>
                      <p:nvPicPr>
                        <p:cNvPr id="0" name="对象 1026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 y="0"/>
                          <a:ext cx="17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 name="对象 10261"/>
            <p:cNvGraphicFramePr>
              <a:graphicFrameLocks noChangeAspect="1"/>
            </p:cNvGraphicFramePr>
            <p:nvPr/>
          </p:nvGraphicFramePr>
          <p:xfrm>
            <a:off x="2424" y="1652"/>
            <a:ext cx="147" cy="162"/>
          </p:xfrm>
          <a:graphic>
            <a:graphicData uri="http://schemas.openxmlformats.org/presentationml/2006/ole">
              <mc:AlternateContent xmlns:mc="http://schemas.openxmlformats.org/markup-compatibility/2006">
                <mc:Choice xmlns:v="urn:schemas-microsoft-com:vml" Requires="v">
                  <p:oleObj spid="_x0000_s411757" name="" r:id="rId21" imgW="34925" imgH="52070" progId="Equation.3">
                    <p:embed/>
                  </p:oleObj>
                </mc:Choice>
                <mc:Fallback>
                  <p:oleObj name="" r:id="rId21" imgW="34925" imgH="52070" progId="Equation.3">
                    <p:embed/>
                    <p:pic>
                      <p:nvPicPr>
                        <p:cNvPr id="0" name="对象 1026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24" y="1652"/>
                          <a:ext cx="14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 name="对象 10262"/>
            <p:cNvGraphicFramePr>
              <a:graphicFrameLocks noChangeAspect="1"/>
            </p:cNvGraphicFramePr>
            <p:nvPr/>
          </p:nvGraphicFramePr>
          <p:xfrm>
            <a:off x="1403" y="1644"/>
            <a:ext cx="147" cy="207"/>
          </p:xfrm>
          <a:graphic>
            <a:graphicData uri="http://schemas.openxmlformats.org/presentationml/2006/ole">
              <mc:AlternateContent xmlns:mc="http://schemas.openxmlformats.org/markup-compatibility/2006">
                <mc:Choice xmlns:v="urn:schemas-microsoft-com:vml" Requires="v">
                  <p:oleObj spid="_x0000_s411758" name="" r:id="rId23" imgW="34925" imgH="86995" progId="Equation.3">
                    <p:embed/>
                  </p:oleObj>
                </mc:Choice>
                <mc:Fallback>
                  <p:oleObj name="" r:id="rId23" imgW="34925" imgH="86995" progId="Equation.3">
                    <p:embed/>
                    <p:pic>
                      <p:nvPicPr>
                        <p:cNvPr id="0" name="对象 1026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03" y="1644"/>
                          <a:ext cx="14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 name="对象 10263"/>
            <p:cNvGraphicFramePr>
              <a:graphicFrameLocks noChangeAspect="1"/>
            </p:cNvGraphicFramePr>
            <p:nvPr/>
          </p:nvGraphicFramePr>
          <p:xfrm>
            <a:off x="1497" y="750"/>
            <a:ext cx="465" cy="355"/>
          </p:xfrm>
          <a:graphic>
            <a:graphicData uri="http://schemas.openxmlformats.org/presentationml/2006/ole">
              <mc:AlternateContent xmlns:mc="http://schemas.openxmlformats.org/markup-compatibility/2006">
                <mc:Choice xmlns:v="urn:schemas-microsoft-com:vml" Requires="v">
                  <p:oleObj spid="_x0000_s411759" name="" r:id="rId25" imgW="399415" imgH="277495" progId="Equation.DSMT4">
                    <p:embed/>
                  </p:oleObj>
                </mc:Choice>
                <mc:Fallback>
                  <p:oleObj name="" r:id="rId25" imgW="399415" imgH="277495" progId="Equation.DSMT4">
                    <p:embed/>
                    <p:pic>
                      <p:nvPicPr>
                        <p:cNvPr id="0" name="对象 1026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97" y="750"/>
                          <a:ext cx="46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 name="对象 10264"/>
            <p:cNvGraphicFramePr>
              <a:graphicFrameLocks noChangeAspect="1"/>
            </p:cNvGraphicFramePr>
            <p:nvPr/>
          </p:nvGraphicFramePr>
          <p:xfrm>
            <a:off x="0" y="788"/>
            <a:ext cx="220" cy="266"/>
          </p:xfrm>
          <a:graphic>
            <a:graphicData uri="http://schemas.openxmlformats.org/presentationml/2006/ole">
              <mc:AlternateContent xmlns:mc="http://schemas.openxmlformats.org/markup-compatibility/2006">
                <mc:Choice xmlns:v="urn:schemas-microsoft-com:vml" Requires="v">
                  <p:oleObj spid="_x0000_s411760" name="" r:id="rId27" imgW="92710" imgH="127635" progId="Equation.DSMT4">
                    <p:embed/>
                  </p:oleObj>
                </mc:Choice>
                <mc:Fallback>
                  <p:oleObj name="" r:id="rId27" imgW="92710" imgH="127635" progId="Equation.DSMT4">
                    <p:embed/>
                    <p:pic>
                      <p:nvPicPr>
                        <p:cNvPr id="0" name="对象 1026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788"/>
                          <a:ext cx="22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49" name="Object 9"/>
          <p:cNvGraphicFramePr>
            <a:graphicFrameLocks noChangeAspect="1"/>
          </p:cNvGraphicFramePr>
          <p:nvPr/>
        </p:nvGraphicFramePr>
        <p:xfrm>
          <a:off x="6375400" y="4660265"/>
          <a:ext cx="1246505" cy="750570"/>
        </p:xfrm>
        <a:graphic>
          <a:graphicData uri="http://schemas.openxmlformats.org/presentationml/2006/ole">
            <mc:AlternateContent xmlns:mc="http://schemas.openxmlformats.org/markup-compatibility/2006">
              <mc:Choice xmlns:v="urn:schemas-microsoft-com:vml" Requires="v">
                <p:oleObj spid="_x0000_s411761" name="Equation" r:id="rId29" imgW="698500" imgH="419100" progId="Equation.3">
                  <p:embed/>
                </p:oleObj>
              </mc:Choice>
              <mc:Fallback>
                <p:oleObj name="Equation" r:id="rId29" imgW="698500" imgH="419100" progId="Equation.3">
                  <p:embed/>
                  <p:pic>
                    <p:nvPicPr>
                      <p:cNvPr id="0" name="Object 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75400" y="4660265"/>
                        <a:ext cx="1246505" cy="750570"/>
                      </a:xfrm>
                      <a:prstGeom prst="rect">
                        <a:avLst/>
                      </a:prstGeom>
                      <a:noFill/>
                      <a:ln>
                        <a:noFill/>
                      </a:ln>
                      <a:effec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endParaRPr lang="zh-CN" altLang="en-US" dirty="0"/>
          </a:p>
        </p:txBody>
      </p:sp>
      <p:pic>
        <p:nvPicPr>
          <p:cNvPr id="4" name="第八章- 非稳态扩散无穷长系统">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496582" y="1166117"/>
            <a:ext cx="8538967" cy="4803169"/>
          </a:xfrm>
          <a:prstGeom prst="rect">
            <a:avLst/>
          </a:prstGeom>
        </p:spPr>
      </p:pic>
      <p:sp>
        <p:nvSpPr>
          <p:cNvPr id="5" name="矩形 4"/>
          <p:cNvSpPr/>
          <p:nvPr/>
        </p:nvSpPr>
        <p:spPr>
          <a:xfrm>
            <a:off x="1684298" y="316200"/>
            <a:ext cx="4378123" cy="369332"/>
          </a:xfrm>
          <a:prstGeom prst="rect">
            <a:avLst/>
          </a:prstGeom>
        </p:spPr>
        <p:txBody>
          <a:bodyPr wrap="none">
            <a:spAutoFit/>
          </a:bodyPr>
          <a:lstStyle/>
          <a:p>
            <a:pPr algn="ctr"/>
            <a:r>
              <a:rPr lang="zh-CN" altLang="en-US"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一维无穷长物体的</a:t>
            </a:r>
            <a:r>
              <a:rPr lang="zh-CN" altLang="en-US"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非稳态</a:t>
            </a:r>
            <a:r>
              <a:rPr lang="zh-CN" altLang="en-US" b="1" dirty="0" smtClean="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扩散的计算模拟</a:t>
            </a:r>
            <a:endParaRPr lang="zh-CN" altLang="en-US"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8263" y="1457282"/>
            <a:ext cx="7543800" cy="2320924"/>
            <a:chOff x="68263" y="1467442"/>
            <a:chExt cx="7543800" cy="2320924"/>
          </a:xfrm>
        </p:grpSpPr>
        <p:graphicFrame>
          <p:nvGraphicFramePr>
            <p:cNvPr id="4" name="Object 4"/>
            <p:cNvGraphicFramePr>
              <a:graphicFrameLocks noChangeAspect="1"/>
            </p:cNvGraphicFramePr>
            <p:nvPr/>
          </p:nvGraphicFramePr>
          <p:xfrm>
            <a:off x="873639" y="3002554"/>
            <a:ext cx="3189287" cy="785812"/>
          </p:xfrm>
          <a:graphic>
            <a:graphicData uri="http://schemas.openxmlformats.org/presentationml/2006/ole">
              <mc:AlternateContent xmlns:mc="http://schemas.openxmlformats.org/markup-compatibility/2006">
                <mc:Choice xmlns:v="urn:schemas-microsoft-com:vml" Requires="v">
                  <p:oleObj spid="_x0000_s404661" name="Equation" r:id="rId1" imgW="1803400" imgH="444500" progId="Equation.3">
                    <p:embed/>
                  </p:oleObj>
                </mc:Choice>
                <mc:Fallback>
                  <p:oleObj name="Equation" r:id="rId1" imgW="1803400" imgH="4445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639" y="3002554"/>
                          <a:ext cx="3189287" cy="785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233924" y="1467442"/>
            <a:ext cx="4957763" cy="696912"/>
          </p:xfrm>
          <a:graphic>
            <a:graphicData uri="http://schemas.openxmlformats.org/presentationml/2006/ole">
              <mc:AlternateContent xmlns:mc="http://schemas.openxmlformats.org/markup-compatibility/2006">
                <mc:Choice xmlns:v="urn:schemas-microsoft-com:vml" Requires="v">
                  <p:oleObj spid="_x0000_s404662" name="Equation" r:id="rId3" imgW="2806700" imgH="393700" progId="Equation.3">
                    <p:embed/>
                  </p:oleObj>
                </mc:Choice>
                <mc:Fallback>
                  <p:oleObj name="Equation" r:id="rId3" imgW="2806700" imgH="393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24" y="1467442"/>
                          <a:ext cx="4957763"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9"/>
            <p:cNvGrpSpPr/>
            <p:nvPr/>
          </p:nvGrpSpPr>
          <p:grpSpPr bwMode="auto">
            <a:xfrm>
              <a:off x="68263" y="2173286"/>
              <a:ext cx="7543800" cy="687388"/>
              <a:chOff x="379" y="515"/>
              <a:chExt cx="4752" cy="433"/>
            </a:xfrm>
          </p:grpSpPr>
          <p:graphicFrame>
            <p:nvGraphicFramePr>
              <p:cNvPr id="7" name="Object 2"/>
              <p:cNvGraphicFramePr>
                <a:graphicFrameLocks noChangeAspect="1"/>
              </p:cNvGraphicFramePr>
              <p:nvPr/>
            </p:nvGraphicFramePr>
            <p:xfrm>
              <a:off x="2635" y="515"/>
              <a:ext cx="720" cy="433"/>
            </p:xfrm>
            <a:graphic>
              <a:graphicData uri="http://schemas.openxmlformats.org/presentationml/2006/ole">
                <mc:AlternateContent xmlns:mc="http://schemas.openxmlformats.org/markup-compatibility/2006">
                  <mc:Choice xmlns:v="urn:schemas-microsoft-com:vml" Requires="v">
                    <p:oleObj spid="_x0000_s404663" name="Equation" r:id="rId5" imgW="698500" imgH="419100" progId="Equation.3">
                      <p:embed/>
                    </p:oleObj>
                  </mc:Choice>
                  <mc:Fallback>
                    <p:oleObj name="Equation" r:id="rId5" imgW="698500" imgH="4191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 y="515"/>
                            <a:ext cx="720" cy="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6"/>
              <p:cNvSpPr txBox="1">
                <a:spLocks noChangeArrowheads="1"/>
              </p:cNvSpPr>
              <p:nvPr/>
            </p:nvSpPr>
            <p:spPr bwMode="auto">
              <a:xfrm>
                <a:off x="379" y="587"/>
                <a:ext cx="47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dirty="0"/>
                  <a:t>C</a:t>
                </a:r>
                <a:r>
                  <a:rPr lang="zh-CN" altLang="en-US" sz="2400" b="0" dirty="0"/>
                  <a:t>是</a:t>
                </a:r>
                <a:r>
                  <a:rPr lang="zh-CN" altLang="en-US" sz="2400" b="0" dirty="0">
                    <a:sym typeface="Symbol" panose="05050102010706020507" pitchFamily="18" charset="2"/>
                  </a:rPr>
                  <a:t>的单值函数，只要（             ）不变，</a:t>
                </a:r>
                <a:r>
                  <a:rPr lang="en-US" altLang="zh-CN" sz="2400" b="0" dirty="0">
                    <a:sym typeface="Symbol" panose="05050102010706020507" pitchFamily="18" charset="2"/>
                  </a:rPr>
                  <a:t>C</a:t>
                </a:r>
                <a:r>
                  <a:rPr lang="zh-CN" altLang="en-US" sz="2400" b="0" dirty="0">
                    <a:sym typeface="Symbol" panose="05050102010706020507" pitchFamily="18" charset="2"/>
                  </a:rPr>
                  <a:t>就不变。</a:t>
                </a:r>
                <a:endParaRPr lang="zh-CN" altLang="en-US" sz="2400" b="0" dirty="0">
                  <a:sym typeface="Symbol" panose="05050102010706020507" pitchFamily="18" charset="2"/>
                </a:endParaRPr>
              </a:p>
            </p:txBody>
          </p:sp>
        </p:grpSp>
      </p:grpSp>
      <p:graphicFrame>
        <p:nvGraphicFramePr>
          <p:cNvPr id="9" name="Object 10"/>
          <p:cNvGraphicFramePr>
            <a:graphicFrameLocks noChangeAspect="1"/>
          </p:cNvGraphicFramePr>
          <p:nvPr/>
        </p:nvGraphicFramePr>
        <p:xfrm>
          <a:off x="858044" y="4042895"/>
          <a:ext cx="2590800" cy="855663"/>
        </p:xfrm>
        <a:graphic>
          <a:graphicData uri="http://schemas.openxmlformats.org/presentationml/2006/ole">
            <mc:AlternateContent xmlns:mc="http://schemas.openxmlformats.org/markup-compatibility/2006">
              <mc:Choice xmlns:v="urn:schemas-microsoft-com:vml" Requires="v">
                <p:oleObj spid="_x0000_s404664" name="Equation" r:id="rId7" imgW="1270000" imgH="419100" progId="Equation.3">
                  <p:embed/>
                </p:oleObj>
              </mc:Choice>
              <mc:Fallback>
                <p:oleObj name="Equation" r:id="rId7" imgW="1270000" imgH="4191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044" y="4042895"/>
                        <a:ext cx="2590800"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p:cNvGraphicFramePr>
            <a:graphicFrameLocks noChangeAspect="1"/>
          </p:cNvGraphicFramePr>
          <p:nvPr/>
        </p:nvGraphicFramePr>
        <p:xfrm>
          <a:off x="1143000" y="5076233"/>
          <a:ext cx="2020888" cy="492125"/>
        </p:xfrm>
        <a:graphic>
          <a:graphicData uri="http://schemas.openxmlformats.org/presentationml/2006/ole">
            <mc:AlternateContent xmlns:mc="http://schemas.openxmlformats.org/markup-compatibility/2006">
              <mc:Choice xmlns:v="urn:schemas-microsoft-com:vml" Requires="v">
                <p:oleObj spid="_x0000_s404665" name="Equation" r:id="rId9" imgW="989965" imgH="241300" progId="Equation.3">
                  <p:embed/>
                </p:oleObj>
              </mc:Choice>
              <mc:Fallback>
                <p:oleObj name="Equation" r:id="rId9" imgW="989965" imgH="2413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5076233"/>
                        <a:ext cx="2020888"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2"/>
          <p:cNvSpPr txBox="1">
            <a:spLocks noChangeArrowheads="1"/>
          </p:cNvSpPr>
          <p:nvPr/>
        </p:nvSpPr>
        <p:spPr bwMode="auto">
          <a:xfrm>
            <a:off x="639762" y="5978227"/>
            <a:ext cx="821786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dirty="0">
                <a:sym typeface="Symbol" panose="05050102010706020507" pitchFamily="18" charset="2"/>
              </a:rPr>
              <a:t>  </a:t>
            </a:r>
            <a:r>
              <a:rPr lang="zh-CN" altLang="en-US" sz="2400" b="1" dirty="0">
                <a:latin typeface="微软雅黑" panose="020B0503020204020204" pitchFamily="34" charset="-122"/>
                <a:ea typeface="微软雅黑" panose="020B0503020204020204" pitchFamily="34" charset="-122"/>
                <a:sym typeface="Symbol" panose="05050102010706020507" pitchFamily="18" charset="2"/>
              </a:rPr>
              <a:t>等浓度的面随着时间的变化而呈抛物线</a:t>
            </a:r>
            <a:r>
              <a:rPr lang="zh-CN" altLang="en-US" sz="2400" b="1" dirty="0" smtClean="0">
                <a:latin typeface="微软雅黑" panose="020B0503020204020204" pitchFamily="34" charset="-122"/>
                <a:ea typeface="微软雅黑" panose="020B0503020204020204" pitchFamily="34" charset="-122"/>
                <a:sym typeface="Symbol" panose="05050102010706020507" pitchFamily="18" charset="2"/>
              </a:rPr>
              <a:t>移动，说明扩散速度越来越慢。</a:t>
            </a:r>
            <a:endParaRPr lang="zh-CN" altLang="en-US" sz="2400" b="1" dirty="0">
              <a:latin typeface="微软雅黑" panose="020B0503020204020204" pitchFamily="34" charset="-122"/>
              <a:ea typeface="微软雅黑" panose="020B0503020204020204" pitchFamily="34" charset="-122"/>
            </a:endParaRPr>
          </a:p>
        </p:txBody>
      </p:sp>
      <p:sp>
        <p:nvSpPr>
          <p:cNvPr id="13" name="Text Box 7"/>
          <p:cNvSpPr txBox="1">
            <a:spLocks noChangeArrowheads="1"/>
          </p:cNvSpPr>
          <p:nvPr/>
        </p:nvSpPr>
        <p:spPr bwMode="auto">
          <a:xfrm>
            <a:off x="495300" y="148298"/>
            <a:ext cx="25908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讨论：</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329126" y="827974"/>
            <a:ext cx="8528504" cy="4759279"/>
            <a:chOff x="495300" y="889750"/>
            <a:chExt cx="8528504" cy="4759279"/>
          </a:xfrm>
        </p:grpSpPr>
        <p:sp>
          <p:nvSpPr>
            <p:cNvPr id="3" name="Text Box 3"/>
            <p:cNvSpPr txBox="1">
              <a:spLocks noChangeArrowheads="1"/>
            </p:cNvSpPr>
            <p:nvPr/>
          </p:nvSpPr>
          <p:spPr bwMode="auto">
            <a:xfrm>
              <a:off x="495300" y="889750"/>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00FF"/>
                  </a:solidFill>
                  <a:latin typeface="微软雅黑" panose="020B0503020204020204" pitchFamily="34" charset="-122"/>
                  <a:ea typeface="微软雅黑" panose="020B0503020204020204" pitchFamily="34" charset="-122"/>
                </a:rPr>
                <a:t>(3).  </a:t>
              </a:r>
              <a:r>
                <a:rPr lang="zh-CN" altLang="en-US" sz="2400" b="1" dirty="0">
                  <a:solidFill>
                    <a:srgbClr val="0000FF"/>
                  </a:solidFill>
                  <a:latin typeface="微软雅黑" panose="020B0503020204020204" pitchFamily="34" charset="-122"/>
                  <a:ea typeface="微软雅黑" panose="020B0503020204020204" pitchFamily="34" charset="-122"/>
                </a:rPr>
                <a:t>抛物线扩散规律</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pic>
          <p:nvPicPr>
            <p:cNvPr id="12" name="Picture 14" descr="图8－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1743" y="2858315"/>
              <a:ext cx="3542061" cy="279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9"/>
            <p:cNvGraphicFramePr>
              <a:graphicFrameLocks noChangeAspect="1"/>
            </p:cNvGraphicFramePr>
            <p:nvPr/>
          </p:nvGraphicFramePr>
          <p:xfrm>
            <a:off x="5629782" y="1406914"/>
            <a:ext cx="1477509" cy="887970"/>
          </p:xfrm>
          <a:graphic>
            <a:graphicData uri="http://schemas.openxmlformats.org/presentationml/2006/ole">
              <mc:AlternateContent xmlns:mc="http://schemas.openxmlformats.org/markup-compatibility/2006">
                <mc:Choice xmlns:v="urn:schemas-microsoft-com:vml" Requires="v">
                  <p:oleObj spid="_x0000_s404666" name="Equation" r:id="rId12" imgW="698500" imgH="419100" progId="Equation.3">
                    <p:embed/>
                  </p:oleObj>
                </mc:Choice>
                <mc:Fallback>
                  <p:oleObj name="Equation" r:id="rId12" imgW="698500" imgH="4191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9782" y="1406914"/>
                          <a:ext cx="1477509" cy="887970"/>
                        </a:xfrm>
                        <a:prstGeom prst="rect">
                          <a:avLst/>
                        </a:prstGeom>
                        <a:noFill/>
                        <a:ln>
                          <a:noFill/>
                        </a:ln>
                        <a:effectLst/>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7"/>
          <p:cNvSpPr txBox="1">
            <a:spLocks noChangeArrowheads="1"/>
          </p:cNvSpPr>
          <p:nvPr/>
        </p:nvSpPr>
        <p:spPr bwMode="auto">
          <a:xfrm>
            <a:off x="495300" y="148298"/>
            <a:ext cx="25908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讨论：</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 Box 2"/>
          <p:cNvSpPr txBox="1">
            <a:spLocks noChangeArrowheads="1"/>
          </p:cNvSpPr>
          <p:nvPr/>
        </p:nvSpPr>
        <p:spPr bwMode="auto">
          <a:xfrm>
            <a:off x="495300" y="1090528"/>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00FF"/>
                </a:solidFill>
                <a:latin typeface="微软雅黑" panose="020B0503020204020204" pitchFamily="34" charset="-122"/>
                <a:ea typeface="微软雅黑" panose="020B0503020204020204" pitchFamily="34" charset="-122"/>
              </a:rPr>
              <a:t>(4).  </a:t>
            </a:r>
            <a:r>
              <a:rPr lang="zh-CN" altLang="en-US" sz="2400" b="1" dirty="0">
                <a:solidFill>
                  <a:srgbClr val="0000FF"/>
                </a:solidFill>
                <a:latin typeface="微软雅黑" panose="020B0503020204020204" pitchFamily="34" charset="-122"/>
                <a:ea typeface="微软雅黑" panose="020B0503020204020204" pitchFamily="34" charset="-122"/>
              </a:rPr>
              <a:t>扩散公式的变换（</a:t>
            </a:r>
            <a:r>
              <a:rPr lang="en-US" altLang="zh-CN" sz="2400" b="1" dirty="0">
                <a:solidFill>
                  <a:srgbClr val="0000FF"/>
                </a:solidFill>
                <a:latin typeface="微软雅黑" panose="020B0503020204020204" pitchFamily="34" charset="-122"/>
                <a:ea typeface="微软雅黑" panose="020B0503020204020204" pitchFamily="34" charset="-122"/>
              </a:rPr>
              <a:t>transformation</a:t>
            </a:r>
            <a:r>
              <a:rPr lang="zh-CN" altLang="en-US" sz="2400" b="1" dirty="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41" name="文本框 40"/>
          <p:cNvSpPr txBox="1"/>
          <p:nvPr/>
        </p:nvSpPr>
        <p:spPr bwMode="auto">
          <a:xfrm>
            <a:off x="4429728" y="2971800"/>
            <a:ext cx="65" cy="677108"/>
          </a:xfrm>
          <a:prstGeom prst="rect">
            <a:avLst/>
          </a:prstGeom>
          <a:grpFill/>
          <a:ln w="9525">
            <a:noFill/>
            <a:miter lim="800000"/>
          </a:ln>
          <a:effectLst>
            <a:prstShdw prst="shdw17" dist="17961" dir="2700000">
              <a:schemeClr val="accent1">
                <a:gamma/>
                <a:shade val="60000"/>
                <a:invGamma/>
              </a:schemeClr>
            </a:prstShdw>
          </a:effectLst>
        </p:spPr>
        <p:txBody>
          <a:bodyPr wrap="none" lIns="0" tIns="0" rIns="0" bIns="0" rtlCol="0">
            <a:spAutoFit/>
          </a:bodyPr>
          <a:lstStyle/>
          <a:p>
            <a:pPr algn="ctr" fontAlgn="auto">
              <a:spcBef>
                <a:spcPts val="0"/>
              </a:spcBef>
              <a:spcAft>
                <a:spcPts val="0"/>
              </a:spcAft>
            </a:pPr>
            <a:endParaRPr lang="zh-CN" altLang="en-US" sz="4400" b="1" dirty="0">
              <a:solidFill>
                <a:prstClr val="white"/>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 name="对象 13314">
                <a:extLst>
                  <a:ext uri="{FF2B5EF4-FFF2-40B4-BE49-F238E27FC236}">
                    <ele attr="{3F6B810D-FF66-4E19-A0AD-18572CDCE6CD}"/>
                  </a:ext>
                </a:extLst>
              </p:cNvPr>
              <p:cNvSpPr txBox="1"/>
              <p:nvPr/>
            </p:nvSpPr>
            <p:spPr bwMode="auto">
              <a:xfrm>
                <a:off x="1760534" y="2103246"/>
                <a:ext cx="6077786" cy="2321099"/>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a:rPr lang="zh-CN" altLang="en-US" sz="2400" i="1">
                                  <a:solidFill>
                                    <a:srgbClr val="000000"/>
                                  </a:solidFill>
                                  <a:latin typeface="Cambria Math" panose="02040503050406030204" pitchFamily="18" charset="0"/>
                                </a:rPr>
                                <m:t>2</m:t>
                              </m:r>
                            </m:sub>
                          </m:sSub>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m:t>
                      </m:r>
                      <m:d>
                        <m:dPr>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a:rPr lang="zh-CN" altLang="en-US" sz="2400" i="1">
                                      <a:solidFill>
                                        <a:srgbClr val="000000"/>
                                      </a:solidFill>
                                      <a:latin typeface="Cambria Math" panose="02040503050406030204" pitchFamily="18" charset="0"/>
                                    </a:rPr>
                                    <m:t>2</m:t>
                                  </m:r>
                                </m:sub>
                              </m:sSub>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a:rPr lang="zh-CN" altLang="en-US" sz="2400" i="1">
                                  <a:solidFill>
                                    <a:srgbClr val="000000"/>
                                  </a:solidFill>
                                  <a:latin typeface="Cambria Math" panose="02040503050406030204" pitchFamily="18" charset="0"/>
                                </a:rPr>
                                <m:t>1</m:t>
                              </m:r>
                            </m:sub>
                          </m:sSub>
                        </m:e>
                      </m:d>
                      <m:r>
                        <m:rPr>
                          <m:nor/>
                        </m:rPr>
                        <a:rPr lang="zh-CN" altLang="en-US" sz="2400" i="0">
                          <a:solidFill>
                            <a:srgbClr val="000000"/>
                          </a:solidFill>
                          <a:latin typeface="Cambria Math" panose="02040503050406030204" pitchFamily="18" charset="0"/>
                        </a:rPr>
                        <m:t>erf</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𝛽</m:t>
                          </m:r>
                        </m:e>
                      </m:d>
                    </m:oMath>
                  </m:oMathPara>
                </a14:m>
                <a:endParaRPr lang="en-US" altLang="zh-CN" sz="2400" i="1" dirty="0">
                  <a:solidFill>
                    <a:srgbClr val="000000"/>
                  </a:solidFill>
                  <a:latin typeface="Cambria Math" panose="02040503050406030204" pitchFamily="18" charset="0"/>
                </a:endParaRPr>
              </a:p>
              <a:p>
                <a:pPr/>
                <a:r>
                  <a:rPr lang="zh-CN" altLang="en-US" sz="2400" i="1" dirty="0">
                    <a:solidFill>
                      <a:srgbClr val="000000"/>
                    </a:solidFill>
                    <a:latin typeface="Cambria Math" panose="02040503050406030204" pitchFamily="18" charset="0"/>
                  </a:rPr>
                  <a:t/>
                </a:r>
                <a:br>
                  <a:rPr lang="zh-CN" altLang="en-US" sz="2400"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rPr>
                        <m:t>   </m:t>
                      </m:r>
                      <m:m>
                        <m:mPr>
                          <m:plcHide m:val="on"/>
                          <m:mcs>
                            <m:mc>
                              <m:mcPr>
                                <m:count m:val="1"/>
                                <m:mcJc m:val="center"/>
                              </m:mcPr>
                            </m:mc>
                          </m:mcs>
                          <m:ctrlPr>
                            <a:rPr lang="zh-CN" altLang="en-US" sz="2400" i="1">
                              <a:solidFill>
                                <a:srgbClr val="000000"/>
                              </a:solidFill>
                              <a:latin typeface="Cambria Math" panose="02040503050406030204" pitchFamily="18" charset="0"/>
                            </a:rPr>
                          </m:ctrlPr>
                        </m:mPr>
                        <m:mr>
                          <m:e/>
                        </m:mr>
                      </m:m>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m:t>
                            </m:r>
                          </m:e>
                        </m:mr>
                      </m: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[1−</m:t>
                      </m:r>
                      <m:r>
                        <m:rPr>
                          <m:nor/>
                        </m:rPr>
                        <a:rPr lang="zh-CN" altLang="en-US" sz="2400" i="0">
                          <a:solidFill>
                            <a:srgbClr val="000000"/>
                          </a:solidFill>
                          <a:latin typeface="Cambria Math" panose="02040503050406030204" pitchFamily="18" charset="0"/>
                        </a:rPr>
                        <m:t>erf</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𝛽</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a:rPr lang="zh-CN" altLang="en-US" sz="2400" i="1">
                              <a:solidFill>
                                <a:srgbClr val="000000"/>
                              </a:solidFill>
                              <a:latin typeface="Cambria Math" panose="02040503050406030204" pitchFamily="18" charset="0"/>
                            </a:rPr>
                            <m:t>1</m:t>
                          </m:r>
                        </m:sub>
                      </m:sSub>
                      <m:r>
                        <m:rPr>
                          <m:nor/>
                        </m:rPr>
                        <a:rPr lang="zh-CN" altLang="en-US" sz="2400" i="0">
                          <a:solidFill>
                            <a:srgbClr val="000000"/>
                          </a:solidFill>
                          <a:latin typeface="Cambria Math" panose="02040503050406030204" pitchFamily="18" charset="0"/>
                        </a:rPr>
                        <m:t>erf</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𝛽</m:t>
                      </m:r>
                      <m:r>
                        <a:rPr lang="zh-CN" altLang="en-US" sz="2400" i="1">
                          <a:solidFill>
                            <a:srgbClr val="000000"/>
                          </a:solidFill>
                          <a:latin typeface="Cambria Math" panose="02040503050406030204" pitchFamily="18" charset="0"/>
                        </a:rPr>
                        <m:t>)</m:t>
                      </m:r>
                    </m:oMath>
                  </m:oMathPara>
                </a14:m>
                <a:endParaRPr lang="en-US" altLang="zh-CN" sz="2400" i="1" dirty="0">
                  <a:solidFill>
                    <a:srgbClr val="000000"/>
                  </a:solidFill>
                  <a:latin typeface="Cambria Math" panose="02040503050406030204" pitchFamily="18" charset="0"/>
                </a:endParaRPr>
              </a:p>
              <a:p>
                <a:endParaRPr lang="en-US" altLang="zh-CN" sz="2000" i="1" dirty="0">
                  <a:solidFill>
                    <a:srgbClr val="000000"/>
                  </a:solidFill>
                  <a:latin typeface="Cambria Math" panose="02040503050406030204" pitchFamily="18" charset="0"/>
                </a:endParaRPr>
              </a:p>
            </p:txBody>
          </p:sp>
        </mc:Choice>
        <mc:Fallback>
          <p:sp>
            <p:nvSpPr>
              <p:cNvPr id="32" name="对象 13314"/>
              <p:cNvSpPr txBox="1">
                <a:spLocks noRot="1" noChangeAspect="1" noMove="1" noResize="1" noEditPoints="1" noAdjustHandles="1" noChangeArrowheads="1" noChangeShapeType="1" noTextEdit="1"/>
              </p:cNvSpPr>
              <p:nvPr/>
            </p:nvSpPr>
            <p:spPr bwMode="auto">
              <a:xfrm>
                <a:off x="1779584" y="3055746"/>
                <a:ext cx="6077786" cy="2321099"/>
              </a:xfrm>
              <a:prstGeom prst="rect">
                <a:avLst/>
              </a:prstGeom>
              <a:blipFill rotWithShape="1">
                <a:blip r:embed="rId1"/>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a:extLst>
                  <a:ext uri="{FF2B5EF4-FFF2-40B4-BE49-F238E27FC236}">
                    <ele attr="{CD970826-A163-4744-B880-8DF6E77BECF2}"/>
                  </a:ext>
                </a:extLst>
              </p:cNvPr>
              <p:cNvSpPr/>
              <p:nvPr/>
            </p:nvSpPr>
            <p:spPr>
              <a:xfrm>
                <a:off x="2397680" y="4424345"/>
                <a:ext cx="4572000" cy="1217706"/>
              </a:xfrm>
              <a:prstGeom prst="rect">
                <a:avLst/>
              </a:prstGeom>
            </p:spPr>
            <p:txBody>
              <a:bodyPr>
                <a:spAutoFit/>
              </a:bodyPr>
              <a:lstStyle/>
              <a:p>
                <a:pPr/>
                <a:r>
                  <a:rPr lang="zh-CN" altLang="en-US" sz="2400" b="1" i="1" dirty="0">
                    <a:solidFill>
                      <a:srgbClr val="000000"/>
                    </a:solidFill>
                    <a:latin typeface="Cambria Math" panose="02040503050406030204" pitchFamily="18" charset="0"/>
                  </a:rPr>
                  <a:t/>
                </a:r>
                <a:br>
                  <a:rPr lang="zh-CN" altLang="en-US" sz="2400" b="1"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zh-CN" altLang="en-US" sz="2400" b="1" i="1">
                          <a:solidFill>
                            <a:srgbClr val="000000"/>
                          </a:solidFill>
                          <a:latin typeface="Cambria Math" panose="02040503050406030204" pitchFamily="18" charset="0"/>
                        </a:rPr>
                        <m:t>∴</m:t>
                      </m:r>
                      <m:m>
                        <m:mPr>
                          <m:plcHide m:val="on"/>
                          <m:mcs>
                            <m:mc>
                              <m:mcPr>
                                <m:count m:val="1"/>
                                <m:mcJc m:val="center"/>
                              </m:mcPr>
                            </m:mc>
                          </m:mcs>
                          <m:ctrlPr>
                            <a:rPr lang="zh-CN" altLang="en-US" sz="2400" b="1" i="1">
                              <a:solidFill>
                                <a:srgbClr val="000000"/>
                              </a:solidFill>
                              <a:latin typeface="Cambria Math" panose="02040503050406030204" pitchFamily="18" charset="0"/>
                            </a:rPr>
                          </m:ctrlPr>
                        </m:mPr>
                        <m:mr>
                          <m:e/>
                        </m:mr>
                      </m:m>
                      <m:f>
                        <m:fPr>
                          <m:ctrlPr>
                            <a:rPr lang="zh-CN" altLang="en-US" sz="2400" b="1" i="1">
                              <a:solidFill>
                                <a:srgbClr val="000000"/>
                              </a:solidFill>
                              <a:latin typeface="Cambria Math" panose="02040503050406030204" pitchFamily="18" charset="0"/>
                            </a:rPr>
                          </m:ctrlPr>
                        </m:fPr>
                        <m:num>
                          <m:sSub>
                            <m:sSubPr>
                              <m:ctrlPr>
                                <a:rPr lang="zh-CN" altLang="en-US" sz="2400" b="1"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𝑪</m:t>
                              </m:r>
                            </m:e>
                            <m:sub>
                              <m:r>
                                <a:rPr lang="zh-CN" altLang="en-US" sz="2400" b="1" i="1">
                                  <a:solidFill>
                                    <a:srgbClr val="000000"/>
                                  </a:solidFill>
                                  <a:latin typeface="Cambria Math" panose="02040503050406030204" pitchFamily="18" charset="0"/>
                                </a:rPr>
                                <m:t>𝟎</m:t>
                              </m:r>
                            </m:sub>
                          </m:sSub>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m:t>
                          </m:r>
                        </m:num>
                        <m:den>
                          <m:sSub>
                            <m:sSubPr>
                              <m:ctrlPr>
                                <a:rPr lang="zh-CN" altLang="en-US" sz="2400" b="1"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𝑪</m:t>
                              </m:r>
                            </m:e>
                            <m:sub>
                              <m:r>
                                <a:rPr lang="zh-CN" altLang="en-US" sz="2400" b="1" i="1">
                                  <a:solidFill>
                                    <a:srgbClr val="000000"/>
                                  </a:solidFill>
                                  <a:latin typeface="Cambria Math" panose="02040503050406030204" pitchFamily="18" charset="0"/>
                                </a:rPr>
                                <m:t>𝟎</m:t>
                              </m:r>
                            </m:sub>
                          </m:sSub>
                          <m:r>
                            <a:rPr lang="zh-CN" altLang="en-US" sz="2400" b="1" i="1">
                              <a:solidFill>
                                <a:srgbClr val="000000"/>
                              </a:solidFill>
                              <a:latin typeface="Cambria Math" panose="02040503050406030204" pitchFamily="18" charset="0"/>
                            </a:rPr>
                            <m:t>−</m:t>
                          </m:r>
                          <m:sSub>
                            <m:sSubPr>
                              <m:ctrlPr>
                                <a:rPr lang="zh-CN" altLang="en-US" sz="2400" b="1"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𝑪</m:t>
                              </m:r>
                            </m:e>
                            <m:sub>
                              <m:r>
                                <a:rPr lang="zh-CN" altLang="en-US" sz="2400" b="1" i="1">
                                  <a:solidFill>
                                    <a:srgbClr val="000000"/>
                                  </a:solidFill>
                                  <a:latin typeface="Cambria Math" panose="02040503050406030204" pitchFamily="18" charset="0"/>
                                </a:rPr>
                                <m:t>𝟏</m:t>
                              </m:r>
                            </m:sub>
                          </m:sSub>
                        </m:den>
                      </m:f>
                      <m:r>
                        <a:rPr lang="zh-CN" altLang="en-US" sz="2400" b="1" i="1">
                          <a:solidFill>
                            <a:srgbClr val="000000"/>
                          </a:solidFill>
                          <a:latin typeface="Cambria Math" panose="02040503050406030204" pitchFamily="18" charset="0"/>
                        </a:rPr>
                        <m:t>=</m:t>
                      </m:r>
                      <m:r>
                        <m:rPr>
                          <m:nor/>
                        </m:rPr>
                        <a:rPr lang="zh-CN" altLang="en-US" sz="2400" b="1">
                          <a:solidFill>
                            <a:srgbClr val="000000"/>
                          </a:solidFill>
                          <a:latin typeface="Cambria Math" panose="02040503050406030204" pitchFamily="18" charset="0"/>
                        </a:rPr>
                        <m:t>erf</m:t>
                      </m:r>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𝜷</m:t>
                      </m:r>
                      <m:r>
                        <a:rPr lang="zh-CN" altLang="en-US" sz="2400" b="1" i="1">
                          <a:solidFill>
                            <a:srgbClr val="000000"/>
                          </a:solidFill>
                          <a:latin typeface="Cambria Math" panose="02040503050406030204" pitchFamily="18" charset="0"/>
                        </a:rPr>
                        <m:t>)</m:t>
                      </m:r>
                    </m:oMath>
                  </m:oMathPara>
                </a14:m>
                <a:endParaRPr lang="zh-CN" altLang="en-US" sz="2400" b="1" dirty="0"/>
              </a:p>
            </p:txBody>
          </p:sp>
        </mc:Choice>
        <mc:Fallback>
          <p:sp>
            <p:nvSpPr>
              <p:cNvPr id="33" name="矩形 32"/>
              <p:cNvSpPr>
                <a:spLocks noRot="1" noChangeAspect="1" noMove="1" noResize="1" noEditPoints="1" noAdjustHandles="1" noChangeArrowheads="1" noChangeShapeType="1" noTextEdit="1"/>
              </p:cNvSpPr>
              <p:nvPr/>
            </p:nvSpPr>
            <p:spPr>
              <a:xfrm>
                <a:off x="2416730" y="4405295"/>
                <a:ext cx="4572000" cy="121770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graphicFrame>
        <p:nvGraphicFramePr>
          <p:cNvPr id="7" name="Object 28"/>
          <p:cNvGraphicFramePr>
            <a:graphicFrameLocks noChangeAspect="1"/>
          </p:cNvGraphicFramePr>
          <p:nvPr/>
        </p:nvGraphicFramePr>
        <p:xfrm>
          <a:off x="4085150" y="84826"/>
          <a:ext cx="5045679" cy="936704"/>
        </p:xfrm>
        <a:graphic>
          <a:graphicData uri="http://schemas.openxmlformats.org/presentationml/2006/ole">
            <mc:AlternateContent xmlns:mc="http://schemas.openxmlformats.org/markup-compatibility/2006">
              <mc:Choice xmlns:v="urn:schemas-microsoft-com:vml" Requires="v">
                <p:oleObj spid="_x0000_s401476" name="Equation" r:id="rId3" imgW="2120900" imgH="393700" progId="Equation.3">
                  <p:embed/>
                </p:oleObj>
              </mc:Choice>
              <mc:Fallback>
                <p:oleObj name="Equation" r:id="rId3" imgW="2120900" imgH="39370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5150" y="84826"/>
                        <a:ext cx="5045679" cy="936704"/>
                      </a:xfrm>
                      <a:prstGeom prst="rect">
                        <a:avLst/>
                      </a:prstGeom>
                      <a:solidFill>
                        <a:srgbClr val="FFFF99"/>
                      </a:solidFill>
                      <a:ln>
                        <a:noFill/>
                      </a:ln>
                      <a:effectLst/>
                    </p:spPr>
                  </p:pic>
                </p:oleObj>
              </mc:Fallback>
            </mc:AlternateContent>
          </a:graphicData>
        </a:graphic>
      </p:graphicFrame>
      <p:sp>
        <p:nvSpPr>
          <p:cNvPr id="8" name="AutoShape 43"/>
          <p:cNvSpPr>
            <a:spLocks noChangeArrowheads="1"/>
          </p:cNvSpPr>
          <p:nvPr/>
        </p:nvSpPr>
        <p:spPr bwMode="auto">
          <a:xfrm>
            <a:off x="-44700" y="15016"/>
            <a:ext cx="540000" cy="538162"/>
          </a:xfrm>
          <a:prstGeom prst="star5">
            <a:avLst/>
          </a:prstGeom>
          <a:solidFill>
            <a:srgbClr val="FF0000"/>
          </a:solidFill>
          <a:ln w="9525" algn="ctr">
            <a:solidFill>
              <a:srgbClr val="FF0000"/>
            </a:solidFill>
            <a:miter lim="800000"/>
          </a:ln>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5"/>
          <p:cNvSpPr>
            <a:spLocks noChangeArrowheads="1"/>
          </p:cNvSpPr>
          <p:nvPr/>
        </p:nvSpPr>
        <p:spPr bwMode="auto">
          <a:xfrm>
            <a:off x="259152" y="95752"/>
            <a:ext cx="9164175"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2.4.2  </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半无穷长系统（</a:t>
            </a:r>
            <a:r>
              <a:rPr lang="en-US" altLang="zh-CN"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semi-infinite system</a:t>
            </a: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2" name="组合 41"/>
          <p:cNvGrpSpPr/>
          <p:nvPr/>
        </p:nvGrpSpPr>
        <p:grpSpPr>
          <a:xfrm>
            <a:off x="102497" y="989984"/>
            <a:ext cx="8939006" cy="3099091"/>
            <a:chOff x="96647" y="1261077"/>
            <a:chExt cx="8939006" cy="3099091"/>
          </a:xfrm>
        </p:grpSpPr>
        <p:sp>
          <p:nvSpPr>
            <p:cNvPr id="6" name="Text Box 11"/>
            <p:cNvSpPr txBox="1">
              <a:spLocks noChangeArrowheads="1"/>
            </p:cNvSpPr>
            <p:nvPr/>
          </p:nvSpPr>
          <p:spPr bwMode="auto">
            <a:xfrm>
              <a:off x="108347" y="2236510"/>
              <a:ext cx="618828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2400" b="1" dirty="0">
                <a:latin typeface="微软雅黑" panose="020B0503020204020204" pitchFamily="34" charset="-122"/>
                <a:ea typeface="微软雅黑" panose="020B0503020204020204" pitchFamily="34" charset="-122"/>
              </a:endParaRPr>
            </a:p>
            <a:p>
              <a:pPr eaLnBrk="1" hangingPunct="1">
                <a:spcBef>
                  <a:spcPct val="50000"/>
                </a:spcBef>
                <a:buNone/>
              </a:pPr>
              <a:r>
                <a:rPr lang="zh-CN" altLang="en-US" sz="2400" dirty="0"/>
                <a:t> </a:t>
              </a:r>
              <a:r>
                <a:rPr lang="zh-CN" altLang="en-US" sz="2400" b="1" dirty="0">
                  <a:latin typeface="微软雅黑" panose="020B0503020204020204" pitchFamily="34" charset="-122"/>
                  <a:ea typeface="微软雅黑" panose="020B0503020204020204" pitchFamily="34" charset="-122"/>
                </a:rPr>
                <a:t>金属表面渗碳、渗氮等处理（</a:t>
              </a:r>
              <a:r>
                <a:rPr lang="en-US" altLang="zh-CN" sz="2400" b="1" dirty="0">
                  <a:latin typeface="微软雅黑" panose="020B0503020204020204" pitchFamily="34" charset="-122"/>
                  <a:ea typeface="微软雅黑" panose="020B0503020204020204" pitchFamily="34" charset="-122"/>
                </a:rPr>
                <a:t>if C</a:t>
              </a:r>
              <a:r>
                <a:rPr lang="en-US" altLang="zh-CN" sz="2400" b="1" baseline="-25000" dirty="0">
                  <a:latin typeface="微软雅黑" panose="020B0503020204020204" pitchFamily="34" charset="-122"/>
                  <a:ea typeface="微软雅黑" panose="020B0503020204020204" pitchFamily="34" charset="-122"/>
                </a:rPr>
                <a:t>1</a:t>
              </a:r>
              <a:r>
                <a:rPr lang="en-US" altLang="zh-CN" sz="2400" b="1" dirty="0">
                  <a:latin typeface="微软雅黑" panose="020B0503020204020204" pitchFamily="34" charset="-122"/>
                  <a:ea typeface="微软雅黑" panose="020B0503020204020204" pitchFamily="34" charset="-122"/>
                </a:rPr>
                <a:t>=0</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eaLnBrk="1" hangingPunct="1">
                <a:spcBef>
                  <a:spcPct val="50000"/>
                </a:spcBef>
                <a:buFont typeface="Wingdings" panose="05000000000000000000" pitchFamily="2" charset="2"/>
                <a:buChar char="n"/>
              </a:pPr>
              <a:endParaRPr lang="en-US" altLang="zh-CN" sz="2400" b="1" dirty="0">
                <a:latin typeface="微软雅黑" panose="020B0503020204020204" pitchFamily="34" charset="-122"/>
                <a:ea typeface="微软雅黑" panose="020B0503020204020204" pitchFamily="34" charset="-122"/>
              </a:endParaRPr>
            </a:p>
            <a:p>
              <a:pPr eaLnBrk="1" hangingPunct="1">
                <a:spcBef>
                  <a:spcPct val="50000"/>
                </a:spcBef>
                <a:buNone/>
              </a:pPr>
              <a:endParaRPr lang="zh-CN" altLang="en-US" sz="24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矩形 9">
                  <a:extLst>
                    <a:ext uri="{FF2B5EF4-FFF2-40B4-BE49-F238E27FC236}">
                      <ele attr="{1BF9664A-787D-4976-8913-F3215F8D0180}"/>
                    </a:ext>
                  </a:extLst>
                </p:cNvPr>
                <p:cNvSpPr/>
                <p:nvPr/>
              </p:nvSpPr>
              <p:spPr>
                <a:xfrm>
                  <a:off x="96647" y="3500233"/>
                  <a:ext cx="519190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𝑪</m:t>
                        </m:r>
                        <m:r>
                          <a:rPr lang="zh-CN" altLang="en-US" sz="2800" b="1" i="0">
                            <a:solidFill>
                              <a:schemeClr val="tx1"/>
                            </a:solidFill>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𝑪</m:t>
                            </m:r>
                          </m:e>
                          <m:sub>
                            <m:r>
                              <a:rPr lang="en-US" altLang="zh-CN" sz="2800" b="1" i="1" smtClean="0">
                                <a:latin typeface="Cambria Math" panose="02040503050406030204" pitchFamily="18" charset="0"/>
                              </a:rPr>
                              <m:t>𝒔</m:t>
                            </m:r>
                          </m:sub>
                        </m:sSub>
                        <m:d>
                          <m:dPr>
                            <m:ctrlPr>
                              <a:rPr lang="en-US" altLang="zh-CN" sz="2800" b="1" i="1" smtClean="0">
                                <a:latin typeface="Cambria Math" panose="02040503050406030204" pitchFamily="18" charset="0"/>
                              </a:rPr>
                            </m:ctrlPr>
                          </m:dPr>
                          <m:e>
                            <m:r>
                              <a:rPr lang="en-US" altLang="zh-CN" sz="2800" b="1" i="1" dirty="0">
                                <a:latin typeface="Cambria Math" panose="02040503050406030204" pitchFamily="18" charset="0"/>
                              </a:rPr>
                              <m:t>𝟏</m:t>
                            </m:r>
                            <m:r>
                              <a:rPr lang="en-US" altLang="zh-CN" sz="2800" b="1" i="1" dirty="0">
                                <a:latin typeface="Cambria Math" panose="02040503050406030204" pitchFamily="18" charset="0"/>
                              </a:rPr>
                              <m:t>−</m:t>
                            </m:r>
                            <m:r>
                              <m:rPr>
                                <m:sty m:val="p"/>
                              </m:rPr>
                              <a:rPr lang="en-US" altLang="zh-CN" sz="2800" b="1" i="1" dirty="0">
                                <a:latin typeface="Cambria Math" panose="02040503050406030204" pitchFamily="18" charset="0"/>
                              </a:rPr>
                              <m:t>erf</m:t>
                            </m:r>
                            <m:r>
                              <a:rPr lang="en-US" altLang="zh-CN" sz="2800" b="1" i="1" dirty="0">
                                <a:latin typeface="Cambria Math" panose="02040503050406030204" pitchFamily="18" charset="0"/>
                              </a:rPr>
                              <m:t>⁡(</m:t>
                            </m:r>
                            <m:r>
                              <a:rPr lang="zh-CN" altLang="en-US" sz="2800" b="1" i="1" dirty="0">
                                <a:latin typeface="Cambria Math" panose="02040503050406030204" pitchFamily="18" charset="0"/>
                              </a:rPr>
                              <m:t>𝜷</m:t>
                            </m:r>
                            <m:r>
                              <a:rPr lang="zh-CN" altLang="en-US" sz="2800" b="1" i="1" dirty="0">
                                <a:latin typeface="Cambria Math" panose="02040503050406030204" pitchFamily="18" charset="0"/>
                              </a:rPr>
                              <m:t>)</m:t>
                            </m:r>
                          </m:e>
                        </m:d>
                      </m:oMath>
                    </m:oMathPara>
                  </a14:m>
                  <a:endParaRPr lang="zh-CN" altLang="en-US" sz="2800" b="1" dirty="0">
                    <a:solidFill>
                      <a:srgbClr val="0000FF"/>
                    </a:solidFill>
                    <a:latin typeface="Cambria Math" panose="020405030504060302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96647" y="3500233"/>
                  <a:ext cx="5191905"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grpSp>
          <p:nvGrpSpPr>
            <p:cNvPr id="12" name="组合 13321"/>
            <p:cNvGrpSpPr/>
            <p:nvPr/>
          </p:nvGrpSpPr>
          <p:grpSpPr bwMode="auto">
            <a:xfrm>
              <a:off x="5771753" y="1261077"/>
              <a:ext cx="3263900" cy="2479675"/>
              <a:chOff x="22" y="0"/>
              <a:chExt cx="2056" cy="1562"/>
            </a:xfrm>
          </p:grpSpPr>
          <p:grpSp>
            <p:nvGrpSpPr>
              <p:cNvPr id="13" name="组合 13322"/>
              <p:cNvGrpSpPr/>
              <p:nvPr/>
            </p:nvGrpSpPr>
            <p:grpSpPr bwMode="auto">
              <a:xfrm>
                <a:off x="22" y="0"/>
                <a:ext cx="2056" cy="1562"/>
                <a:chOff x="22" y="0"/>
                <a:chExt cx="2056" cy="1562"/>
              </a:xfrm>
            </p:grpSpPr>
            <p:grpSp>
              <p:nvGrpSpPr>
                <p:cNvPr id="16" name="组合 13323"/>
                <p:cNvGrpSpPr/>
                <p:nvPr/>
              </p:nvGrpSpPr>
              <p:grpSpPr bwMode="auto">
                <a:xfrm>
                  <a:off x="22" y="0"/>
                  <a:ext cx="2056" cy="1352"/>
                  <a:chOff x="22" y="0"/>
                  <a:chExt cx="2056" cy="1352"/>
                </a:xfrm>
              </p:grpSpPr>
              <p:sp>
                <p:nvSpPr>
                  <p:cNvPr id="18" name="Line 8"/>
                  <p:cNvSpPr>
                    <a:spLocks noChangeShapeType="1"/>
                  </p:cNvSpPr>
                  <p:nvPr/>
                </p:nvSpPr>
                <p:spPr bwMode="auto">
                  <a:xfrm>
                    <a:off x="22" y="1241"/>
                    <a:ext cx="190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9"/>
                  <p:cNvSpPr>
                    <a:spLocks noChangeShapeType="1"/>
                  </p:cNvSpPr>
                  <p:nvPr/>
                </p:nvSpPr>
                <p:spPr bwMode="auto">
                  <a:xfrm flipV="1">
                    <a:off x="360" y="54"/>
                    <a:ext cx="0" cy="129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Freeform 16"/>
                  <p:cNvSpPr>
                    <a:spLocks noChangeArrowheads="1"/>
                  </p:cNvSpPr>
                  <p:nvPr/>
                </p:nvSpPr>
                <p:spPr bwMode="auto">
                  <a:xfrm>
                    <a:off x="360" y="369"/>
                    <a:ext cx="858" cy="874"/>
                  </a:xfrm>
                  <a:custGeom>
                    <a:avLst/>
                    <a:gdLst>
                      <a:gd name="T0" fmla="*/ 0 w 1711"/>
                      <a:gd name="T1" fmla="*/ 0 h 1233"/>
                      <a:gd name="T2" fmla="*/ 0 w 1711"/>
                      <a:gd name="T3" fmla="*/ 4 h 1233"/>
                      <a:gd name="T4" fmla="*/ 0 w 1711"/>
                      <a:gd name="T5" fmla="*/ 6 h 1233"/>
                      <a:gd name="T6" fmla="*/ 0 w 1711"/>
                      <a:gd name="T7" fmla="*/ 9 h 1233"/>
                      <a:gd name="T8" fmla="*/ 1 w 1711"/>
                      <a:gd name="T9" fmla="*/ 11 h 1233"/>
                      <a:gd name="T10" fmla="*/ 1 w 1711"/>
                      <a:gd name="T11" fmla="*/ 12 h 12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1" h="1233">
                        <a:moveTo>
                          <a:pt x="0" y="0"/>
                        </a:moveTo>
                        <a:cubicBezTo>
                          <a:pt x="140" y="156"/>
                          <a:pt x="280" y="313"/>
                          <a:pt x="394" y="427"/>
                        </a:cubicBezTo>
                        <a:cubicBezTo>
                          <a:pt x="508" y="541"/>
                          <a:pt x="569" y="597"/>
                          <a:pt x="688" y="686"/>
                        </a:cubicBezTo>
                        <a:cubicBezTo>
                          <a:pt x="807" y="776"/>
                          <a:pt x="982" y="891"/>
                          <a:pt x="1108" y="966"/>
                        </a:cubicBezTo>
                        <a:cubicBezTo>
                          <a:pt x="1234" y="1041"/>
                          <a:pt x="1346" y="1091"/>
                          <a:pt x="1446" y="1136"/>
                        </a:cubicBezTo>
                        <a:cubicBezTo>
                          <a:pt x="1546" y="1181"/>
                          <a:pt x="1656" y="1213"/>
                          <a:pt x="1711" y="1233"/>
                        </a:cubicBezTo>
                      </a:path>
                    </a:pathLst>
                  </a:cu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19"/>
                  <p:cNvSpPr>
                    <a:spLocks noChangeArrowheads="1"/>
                  </p:cNvSpPr>
                  <p:nvPr/>
                </p:nvSpPr>
                <p:spPr bwMode="auto">
                  <a:xfrm>
                    <a:off x="368" y="376"/>
                    <a:ext cx="384" cy="857"/>
                  </a:xfrm>
                  <a:custGeom>
                    <a:avLst/>
                    <a:gdLst>
                      <a:gd name="T0" fmla="*/ 0 w 1711"/>
                      <a:gd name="T1" fmla="*/ 0 h 1233"/>
                      <a:gd name="T2" fmla="*/ 0 w 1711"/>
                      <a:gd name="T3" fmla="*/ 4 h 1233"/>
                      <a:gd name="T4" fmla="*/ 0 w 1711"/>
                      <a:gd name="T5" fmla="*/ 7 h 1233"/>
                      <a:gd name="T6" fmla="*/ 0 w 1711"/>
                      <a:gd name="T7" fmla="*/ 9 h 1233"/>
                      <a:gd name="T8" fmla="*/ 0 w 1711"/>
                      <a:gd name="T9" fmla="*/ 11 h 1233"/>
                      <a:gd name="T10" fmla="*/ 0 w 1711"/>
                      <a:gd name="T11" fmla="*/ 13 h 12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1" h="1233">
                        <a:moveTo>
                          <a:pt x="0" y="0"/>
                        </a:moveTo>
                        <a:cubicBezTo>
                          <a:pt x="140" y="156"/>
                          <a:pt x="280" y="313"/>
                          <a:pt x="394" y="427"/>
                        </a:cubicBezTo>
                        <a:cubicBezTo>
                          <a:pt x="508" y="541"/>
                          <a:pt x="569" y="597"/>
                          <a:pt x="688" y="686"/>
                        </a:cubicBezTo>
                        <a:cubicBezTo>
                          <a:pt x="807" y="776"/>
                          <a:pt x="982" y="891"/>
                          <a:pt x="1108" y="966"/>
                        </a:cubicBezTo>
                        <a:cubicBezTo>
                          <a:pt x="1234" y="1041"/>
                          <a:pt x="1346" y="1091"/>
                          <a:pt x="1446" y="1136"/>
                        </a:cubicBezTo>
                        <a:cubicBezTo>
                          <a:pt x="1546" y="1181"/>
                          <a:pt x="1656" y="1213"/>
                          <a:pt x="1711" y="1233"/>
                        </a:cubicBezTo>
                      </a:path>
                    </a:pathLst>
                  </a:cu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20"/>
                  <p:cNvSpPr>
                    <a:spLocks noChangeArrowheads="1"/>
                  </p:cNvSpPr>
                  <p:nvPr/>
                </p:nvSpPr>
                <p:spPr bwMode="auto">
                  <a:xfrm>
                    <a:off x="376" y="383"/>
                    <a:ext cx="1311" cy="847"/>
                  </a:xfrm>
                  <a:custGeom>
                    <a:avLst/>
                    <a:gdLst>
                      <a:gd name="T0" fmla="*/ 0 w 2744"/>
                      <a:gd name="T1" fmla="*/ 0 h 1038"/>
                      <a:gd name="T2" fmla="*/ 0 w 2744"/>
                      <a:gd name="T3" fmla="*/ 14 h 1038"/>
                      <a:gd name="T4" fmla="*/ 0 w 2744"/>
                      <a:gd name="T5" fmla="*/ 22 h 1038"/>
                      <a:gd name="T6" fmla="*/ 1 w 2744"/>
                      <a:gd name="T7" fmla="*/ 32 h 1038"/>
                      <a:gd name="T8" fmla="*/ 1 w 2744"/>
                      <a:gd name="T9" fmla="*/ 38 h 1038"/>
                      <a:gd name="T10" fmla="*/ 1 w 2744"/>
                      <a:gd name="T11" fmla="*/ 40 h 10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44" h="1038">
                        <a:moveTo>
                          <a:pt x="0" y="0"/>
                        </a:moveTo>
                        <a:cubicBezTo>
                          <a:pt x="223" y="134"/>
                          <a:pt x="446" y="270"/>
                          <a:pt x="627" y="368"/>
                        </a:cubicBezTo>
                        <a:cubicBezTo>
                          <a:pt x="809" y="466"/>
                          <a:pt x="906" y="515"/>
                          <a:pt x="1095" y="591"/>
                        </a:cubicBezTo>
                        <a:cubicBezTo>
                          <a:pt x="1285" y="669"/>
                          <a:pt x="1563" y="768"/>
                          <a:pt x="1764" y="833"/>
                        </a:cubicBezTo>
                        <a:cubicBezTo>
                          <a:pt x="1965" y="897"/>
                          <a:pt x="2139" y="945"/>
                          <a:pt x="2302" y="979"/>
                        </a:cubicBezTo>
                        <a:cubicBezTo>
                          <a:pt x="2465" y="1013"/>
                          <a:pt x="2652" y="1026"/>
                          <a:pt x="2744" y="1038"/>
                        </a:cubicBezTo>
                      </a:path>
                    </a:pathLst>
                  </a:cu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3" name="对象 13329"/>
                  <p:cNvGraphicFramePr>
                    <a:graphicFrameLocks noChangeAspect="1"/>
                  </p:cNvGraphicFramePr>
                  <p:nvPr/>
                </p:nvGraphicFramePr>
                <p:xfrm>
                  <a:off x="195" y="0"/>
                  <a:ext cx="133" cy="168"/>
                </p:xfrm>
                <a:graphic>
                  <a:graphicData uri="http://schemas.openxmlformats.org/presentationml/2006/ole">
                    <mc:AlternateContent xmlns:mc="http://schemas.openxmlformats.org/markup-compatibility/2006">
                      <mc:Choice xmlns:v="urn:schemas-microsoft-com:vml" Requires="v">
                        <p:oleObj spid="_x0000_s386920" name="" r:id="rId2" imgW="52070" imgH="81280" progId="Equation.3">
                          <p:embed/>
                        </p:oleObj>
                      </mc:Choice>
                      <mc:Fallback>
                        <p:oleObj name="" r:id="rId2" imgW="52070" imgH="81280" progId="Equation.3">
                          <p:embed/>
                          <p:pic>
                            <p:nvPicPr>
                              <p:cNvPr id="0" name="对象 133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 y="0"/>
                                <a:ext cx="13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24" name="对象 13330">
                        <a:extLst>
                          <a:ext uri="{FF2B5EF4-FFF2-40B4-BE49-F238E27FC236}">
                            <ele attr="{A891E791-1976-45BA-90D2-9A80E5B2520E}"/>
                          </a:ext>
                        </a:extLst>
                      </p:cNvPr>
                      <p:cNvSpPr txBox="1"/>
                      <p:nvPr/>
                    </p:nvSpPr>
                    <p:spPr bwMode="auto">
                      <a:xfrm>
                        <a:off x="114" y="221"/>
                        <a:ext cx="365" cy="47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en-US" altLang="zh-CN" b="0" i="1" smtClean="0">
                                      <a:solidFill>
                                        <a:srgbClr val="000000"/>
                                      </a:solidFill>
                                      <a:latin typeface="Cambria Math" panose="02040503050406030204" pitchFamily="18" charset="0"/>
                                    </a:rPr>
                                    <m:t>𝑠</m:t>
                                  </m:r>
                                </m:sub>
                              </m:sSub>
                            </m:oMath>
                          </m:oMathPara>
                        </a14:m>
                        <a:endParaRPr lang="zh-CN" altLang="en-US" dirty="0"/>
                      </a:p>
                    </p:txBody>
                  </p:sp>
                </mc:Choice>
                <mc:Fallback>
                  <p:sp>
                    <p:nvSpPr>
                      <p:cNvPr id="24" name="对象 13330"/>
                      <p:cNvSpPr txBox="1">
                        <a:spLocks noRot="1" noChangeAspect="1" noMove="1" noResize="1" noEditPoints="1" noAdjustHandles="1" noChangeArrowheads="1" noChangeShapeType="1" noTextEdit="1"/>
                      </p:cNvSpPr>
                      <p:nvPr/>
                    </p:nvSpPr>
                    <p:spPr bwMode="auto">
                      <a:xfrm>
                        <a:off x="114" y="221"/>
                        <a:ext cx="365" cy="473"/>
                      </a:xfrm>
                      <a:prstGeom prst="rect">
                        <a:avLst/>
                      </a:prstGeom>
                      <a:blipFill rotWithShape="1">
                        <a:blip r:embed="rId4"/>
                        <a:stretch>
                          <a:fillRect/>
                        </a:stretch>
                      </a:blipFill>
                      <a:ln>
                        <a:noFill/>
                      </a:ln>
                    </p:spPr>
                    <p:txBody>
                      <a:bodyPr/>
                      <a:lstStyle/>
                      <a:p>
                        <a:r>
                          <a:rPr lang="zh-CN" altLang="en-US">
                            <a:noFill/>
                          </a:rPr>
                          <a:t> </a:t>
                        </a:r>
                        <a:endParaRPr lang="zh-CN" altLang="en-US">
                          <a:noFill/>
                        </a:endParaRPr>
                      </a:p>
                    </p:txBody>
                  </p:sp>
                </mc:Fallback>
              </mc:AlternateContent>
              <p:graphicFrame>
                <p:nvGraphicFramePr>
                  <p:cNvPr id="25" name="对象 13331"/>
                  <p:cNvGraphicFramePr>
                    <a:graphicFrameLocks noChangeAspect="1"/>
                  </p:cNvGraphicFramePr>
                  <p:nvPr/>
                </p:nvGraphicFramePr>
                <p:xfrm>
                  <a:off x="1968" y="1188"/>
                  <a:ext cx="110" cy="132"/>
                </p:xfrm>
                <a:graphic>
                  <a:graphicData uri="http://schemas.openxmlformats.org/presentationml/2006/ole">
                    <mc:AlternateContent xmlns:mc="http://schemas.openxmlformats.org/markup-compatibility/2006">
                      <mc:Choice xmlns:v="urn:schemas-microsoft-com:vml" Requires="v">
                        <p:oleObj spid="_x0000_s386921" name="" r:id="rId5" imgW="29210" imgH="46355" progId="Equation.3">
                          <p:embed/>
                        </p:oleObj>
                      </mc:Choice>
                      <mc:Fallback>
                        <p:oleObj name="" r:id="rId5" imgW="29210" imgH="46355" progId="Equation.3">
                          <p:embed/>
                          <p:pic>
                            <p:nvPicPr>
                              <p:cNvPr id="0" name="对象 133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1188"/>
                                <a:ext cx="11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7" name="文本框 13333"/>
                <p:cNvSpPr txBox="1">
                  <a:spLocks noChangeArrowheads="1"/>
                </p:cNvSpPr>
                <p:nvPr/>
              </p:nvSpPr>
              <p:spPr bwMode="auto">
                <a:xfrm>
                  <a:off x="101" y="1329"/>
                  <a:ext cx="17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en-US" sz="1800" b="1" dirty="0">
                      <a:solidFill>
                        <a:schemeClr val="accent2"/>
                      </a:solidFill>
                      <a:latin typeface="Times New Roman" panose="02020603050405020304" pitchFamily="18" charset="0"/>
                    </a:rPr>
                    <a:t>表面渗碳等</a:t>
                  </a:r>
                  <a:endParaRPr lang="en-US" altLang="zh-CN" sz="1800" b="1" dirty="0">
                    <a:solidFill>
                      <a:schemeClr val="accent2"/>
                    </a:solidFill>
                    <a:latin typeface="Times New Roman" panose="02020603050405020304" pitchFamily="18" charset="0"/>
                  </a:endParaRPr>
                </a:p>
              </p:txBody>
            </p:sp>
          </p:grpSp>
          <p:sp>
            <p:nvSpPr>
              <p:cNvPr id="14" name="直接连接符 13334"/>
              <p:cNvSpPr>
                <a:spLocks noChangeShapeType="1"/>
              </p:cNvSpPr>
              <p:nvPr/>
            </p:nvSpPr>
            <p:spPr bwMode="auto">
              <a:xfrm flipV="1">
                <a:off x="401" y="667"/>
                <a:ext cx="576" cy="369"/>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 name="对象 13335"/>
              <p:cNvGraphicFramePr>
                <a:graphicFrameLocks noChangeAspect="1"/>
              </p:cNvGraphicFramePr>
              <p:nvPr/>
            </p:nvGraphicFramePr>
            <p:xfrm>
              <a:off x="1033" y="510"/>
              <a:ext cx="257" cy="242"/>
            </p:xfrm>
            <a:graphic>
              <a:graphicData uri="http://schemas.openxmlformats.org/presentationml/2006/ole">
                <mc:AlternateContent xmlns:mc="http://schemas.openxmlformats.org/markup-compatibility/2006">
                  <mc:Choice xmlns:v="urn:schemas-microsoft-com:vml" Requires="v">
                    <p:oleObj spid="_x0000_s386922" name="" r:id="rId7" imgW="29210" imgH="46355" progId="Equation.DSMT4">
                      <p:embed/>
                    </p:oleObj>
                  </mc:Choice>
                  <mc:Fallback>
                    <p:oleObj name="" r:id="rId7" imgW="29210" imgH="46355" progId="Equation.DSMT4">
                      <p:embed/>
                      <p:pic>
                        <p:nvPicPr>
                          <p:cNvPr id="0" name="对象 133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 y="510"/>
                            <a:ext cx="25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grpSp>
        <p:nvGrpSpPr>
          <p:cNvPr id="44" name="组合 43"/>
          <p:cNvGrpSpPr/>
          <p:nvPr/>
        </p:nvGrpSpPr>
        <p:grpSpPr>
          <a:xfrm>
            <a:off x="163830" y="3438525"/>
            <a:ext cx="8884920" cy="2127250"/>
            <a:chOff x="259152" y="4453551"/>
            <a:chExt cx="8884848" cy="2146300"/>
          </a:xfrm>
        </p:grpSpPr>
        <mc:AlternateContent xmlns:mc="http://schemas.openxmlformats.org/markup-compatibility/2006">
          <mc:Choice xmlns:a14="http://schemas.microsoft.com/office/drawing/2010/main" Requires="a14">
            <p:sp>
              <p:nvSpPr>
                <p:cNvPr id="11" name="矩形 10">
                  <a:extLst>
                    <a:ext uri="{FF2B5EF4-FFF2-40B4-BE49-F238E27FC236}">
                      <ele attr="{57561DA8-D9EA-4FFB-B534-07E06770E2A6}"/>
                    </a:ext>
                  </a:extLst>
                </p:cNvPr>
                <p:cNvSpPr/>
                <p:nvPr/>
              </p:nvSpPr>
              <p:spPr>
                <a:xfrm>
                  <a:off x="1326124" y="5606236"/>
                  <a:ext cx="5191905" cy="523220"/>
                </a:xfrm>
                <a:prstGeom prst="rect">
                  <a:avLst/>
                </a:prstGeom>
              </p:spPr>
              <p:txBody>
                <a:bodyPr wrap="square">
                  <a:spAutoFit/>
                </a:bodyPr>
                <a:lstStyle/>
                <a:p>
                  <a14:m>
                    <m:oMath xmlns:m="http://schemas.openxmlformats.org/officeDocument/2006/math">
                      <m:r>
                        <a:rPr lang="en-US" altLang="zh-CN" sz="2800" b="1" i="1" smtClean="0">
                          <a:latin typeface="Cambria Math" panose="02040503050406030204" pitchFamily="18" charset="0"/>
                        </a:rPr>
                        <m:t>𝑪</m:t>
                      </m:r>
                      <m:r>
                        <a:rPr lang="zh-CN" altLang="en-US" sz="2800" b="1" i="0">
                          <a:solidFill>
                            <a:schemeClr val="tx1"/>
                          </a:solidFill>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𝑪</m:t>
                          </m:r>
                        </m:e>
                        <m:sub>
                          <m:r>
                            <a:rPr lang="en-US" altLang="zh-CN" sz="2800" b="1" i="1" smtClean="0">
                              <a:latin typeface="Cambria Math" panose="02040503050406030204" pitchFamily="18" charset="0"/>
                            </a:rPr>
                            <m:t>𝟏</m:t>
                          </m:r>
                        </m:sub>
                      </m:sSub>
                    </m:oMath>
                  </a14:m>
                  <a:r>
                    <a:rPr lang="en-US" altLang="zh-CN" sz="2800" b="1" dirty="0"/>
                    <a:t> </a:t>
                  </a:r>
                  <a14:m>
                    <m:oMath xmlns:m="http://schemas.openxmlformats.org/officeDocument/2006/math">
                      <m:r>
                        <m:rPr>
                          <m:sty m:val="p"/>
                        </m:rPr>
                        <a:rPr lang="en-US" altLang="zh-CN" sz="2800" b="1" i="1" dirty="0">
                          <a:latin typeface="Cambria Math" panose="02040503050406030204" pitchFamily="18" charset="0"/>
                        </a:rPr>
                        <m:t>erf</m:t>
                      </m:r>
                      <m:r>
                        <a:rPr lang="en-US" altLang="zh-CN" sz="2800" b="1" i="1" dirty="0">
                          <a:latin typeface="Cambria Math" panose="02040503050406030204" pitchFamily="18" charset="0"/>
                        </a:rPr>
                        <m:t>⁡(</m:t>
                      </m:r>
                      <m:r>
                        <a:rPr lang="zh-CN" altLang="en-US" sz="2800" b="1" i="1" dirty="0">
                          <a:latin typeface="Cambria Math" panose="02040503050406030204" pitchFamily="18" charset="0"/>
                        </a:rPr>
                        <m:t>𝜷</m:t>
                      </m:r>
                    </m:oMath>
                  </a14:m>
                  <a:r>
                    <a:rPr lang="en-US" altLang="zh-CN" sz="2800" b="1" dirty="0">
                      <a:latin typeface="Cambria Math" panose="02040503050406030204" pitchFamily="18" charset="0"/>
                    </a:rPr>
                    <a:t>)</a:t>
                  </a:r>
                  <a:endParaRPr lang="zh-CN" altLang="en-US" sz="2800" b="1" dirty="0">
                    <a:latin typeface="Cambria Math" panose="020405030504060302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1249752" y="5606076"/>
                  <a:ext cx="5191760" cy="733425"/>
                </a:xfrm>
                <a:prstGeom prst="rect">
                  <a:avLst/>
                </a:prstGeom>
                <a:blipFill rotWithShape="1">
                  <a:blip r:embed="rId8"/>
                  <a:stretch>
                    <a:fillRect t="-15294" b="-30588"/>
                  </a:stretch>
                </a:blipFill>
              </p:spPr>
              <p:txBody>
                <a:bodyPr/>
                <a:lstStyle/>
                <a:p>
                  <a:r>
                    <a:rPr lang="zh-CN" altLang="en-US">
                      <a:noFill/>
                    </a:rPr>
                    <a:t> </a:t>
                  </a:r>
                  <a:endParaRPr lang="zh-CN" altLang="en-US">
                    <a:noFill/>
                  </a:endParaRPr>
                </a:p>
              </p:txBody>
            </p:sp>
          </mc:Fallback>
        </mc:AlternateContent>
        <p:grpSp>
          <p:nvGrpSpPr>
            <p:cNvPr id="27" name="组合 13336"/>
            <p:cNvGrpSpPr/>
            <p:nvPr/>
          </p:nvGrpSpPr>
          <p:grpSpPr bwMode="auto">
            <a:xfrm>
              <a:off x="5616575" y="4453551"/>
              <a:ext cx="3527425" cy="2146300"/>
              <a:chOff x="0" y="0"/>
              <a:chExt cx="2222" cy="1352"/>
            </a:xfrm>
          </p:grpSpPr>
          <p:grpSp>
            <p:nvGrpSpPr>
              <p:cNvPr id="28" name="组合 13337"/>
              <p:cNvGrpSpPr/>
              <p:nvPr/>
            </p:nvGrpSpPr>
            <p:grpSpPr bwMode="auto">
              <a:xfrm>
                <a:off x="0" y="0"/>
                <a:ext cx="2222" cy="1352"/>
                <a:chOff x="0" y="0"/>
                <a:chExt cx="2222" cy="1352"/>
              </a:xfrm>
            </p:grpSpPr>
            <p:sp>
              <p:nvSpPr>
                <p:cNvPr id="31" name="Line 8"/>
                <p:cNvSpPr>
                  <a:spLocks noChangeShapeType="1"/>
                </p:cNvSpPr>
                <p:nvPr/>
              </p:nvSpPr>
              <p:spPr bwMode="auto">
                <a:xfrm>
                  <a:off x="27" y="1241"/>
                  <a:ext cx="190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9"/>
                <p:cNvSpPr>
                  <a:spLocks noChangeShapeType="1"/>
                </p:cNvSpPr>
                <p:nvPr/>
              </p:nvSpPr>
              <p:spPr bwMode="auto">
                <a:xfrm flipV="1">
                  <a:off x="365" y="54"/>
                  <a:ext cx="0" cy="129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3" name="对象 13340"/>
                <p:cNvGraphicFramePr>
                  <a:graphicFrameLocks noChangeAspect="1"/>
                </p:cNvGraphicFramePr>
                <p:nvPr/>
              </p:nvGraphicFramePr>
              <p:xfrm>
                <a:off x="200" y="0"/>
                <a:ext cx="133" cy="168"/>
              </p:xfrm>
              <a:graphic>
                <a:graphicData uri="http://schemas.openxmlformats.org/presentationml/2006/ole">
                  <mc:AlternateContent xmlns:mc="http://schemas.openxmlformats.org/markup-compatibility/2006">
                    <mc:Choice xmlns:v="urn:schemas-microsoft-com:vml" Requires="v">
                      <p:oleObj spid="_x0000_s386923" name="" r:id="rId9" imgW="29210" imgH="46355" progId="Equation.3">
                        <p:embed/>
                      </p:oleObj>
                    </mc:Choice>
                    <mc:Fallback>
                      <p:oleObj name="" r:id="rId9" imgW="29210" imgH="46355" progId="Equation.3">
                        <p:embed/>
                        <p:pic>
                          <p:nvPicPr>
                            <p:cNvPr id="0" name="对象 133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 y="0"/>
                              <a:ext cx="133"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13341"/>
                <p:cNvGraphicFramePr>
                  <a:graphicFrameLocks noChangeAspect="1"/>
                </p:cNvGraphicFramePr>
                <p:nvPr/>
              </p:nvGraphicFramePr>
              <p:xfrm>
                <a:off x="208" y="175"/>
                <a:ext cx="155" cy="203"/>
              </p:xfrm>
              <a:graphic>
                <a:graphicData uri="http://schemas.openxmlformats.org/presentationml/2006/ole">
                  <mc:AlternateContent xmlns:mc="http://schemas.openxmlformats.org/markup-compatibility/2006">
                    <mc:Choice xmlns:v="urn:schemas-microsoft-com:vml" Requires="v">
                      <p:oleObj spid="_x0000_s386924" name="" r:id="rId10" imgW="29210" imgH="46355" progId="Equation.3">
                        <p:embed/>
                      </p:oleObj>
                    </mc:Choice>
                    <mc:Fallback>
                      <p:oleObj name="" r:id="rId10" imgW="29210" imgH="46355" progId="Equation.3">
                        <p:embed/>
                        <p:pic>
                          <p:nvPicPr>
                            <p:cNvPr id="0" name="对象 133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 y="175"/>
                              <a:ext cx="15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 name="对象 13342"/>
                <p:cNvGraphicFramePr>
                  <a:graphicFrameLocks noChangeAspect="1"/>
                </p:cNvGraphicFramePr>
                <p:nvPr/>
              </p:nvGraphicFramePr>
              <p:xfrm>
                <a:off x="1973" y="1188"/>
                <a:ext cx="110" cy="132"/>
              </p:xfrm>
              <a:graphic>
                <a:graphicData uri="http://schemas.openxmlformats.org/presentationml/2006/ole">
                  <mc:AlternateContent xmlns:mc="http://schemas.openxmlformats.org/markup-compatibility/2006">
                    <mc:Choice xmlns:v="urn:schemas-microsoft-com:vml" Requires="v">
                      <p:oleObj spid="_x0000_s386925" name="" r:id="rId11" imgW="29210" imgH="46355" progId="Equation.3">
                        <p:embed/>
                      </p:oleObj>
                    </mc:Choice>
                    <mc:Fallback>
                      <p:oleObj name="" r:id="rId11" imgW="29210" imgH="46355" progId="Equation.3">
                        <p:embed/>
                        <p:pic>
                          <p:nvPicPr>
                            <p:cNvPr id="0" name="对象 133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 y="1188"/>
                              <a:ext cx="11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36" name="对象 13343">
                      <a:extLst>
                        <a:ext uri="{FF2B5EF4-FFF2-40B4-BE49-F238E27FC236}">
                          <ele attr="{1A8F3709-D72A-4500-BF06-C4B657EF52B9}"/>
                        </a:ext>
                      </a:extLst>
                    </p:cNvPr>
                    <p:cNvSpPr txBox="1"/>
                    <p:nvPr/>
                  </p:nvSpPr>
                  <p:spPr bwMode="auto">
                    <a:xfrm>
                      <a:off x="0" y="1056"/>
                      <a:ext cx="376" cy="215"/>
                    </a:xfrm>
                    <a:prstGeom prst="rect">
                      <a:avLst/>
                    </a:prstGeom>
                    <a:noFill/>
                    <a:ln>
                      <a:noFill/>
                    </a:ln>
                    <a:extLst/>
                  </p:spPr>
                  <p:txBody>
                    <a:bodyPr>
                      <a:normAutofit fontScale="62500" lnSpcReduction="20000"/>
                    </a:bodyPr>
                    <a:lstStyle/>
                    <a:p>
                      <a:r>
                        <a:rPr lang="en-US" altLang="zh-CN" dirty="0">
                          <a:solidFill>
                            <a:srgbClr val="000000"/>
                          </a:solidFill>
                        </a:rPr>
                        <a:t>Cs</a:t>
                      </a:r>
                      <a14:m>
                        <m:oMath xmlns:m="http://schemas.openxmlformats.org/officeDocument/2006/math">
                          <m:r>
                            <a:rPr lang="zh-CN" altLang="en-US" i="1">
                              <a:solidFill>
                                <a:srgbClr val="000000"/>
                              </a:solidFill>
                              <a:latin typeface="Cambria Math" panose="02040503050406030204" pitchFamily="18" charset="0"/>
                            </a:rPr>
                            <m:t>=0</m:t>
                          </m:r>
                        </m:oMath>
                      </a14:m>
                      <a:endParaRPr lang="zh-CN" altLang="en-US" dirty="0"/>
                    </a:p>
                  </p:txBody>
                </p:sp>
              </mc:Choice>
              <mc:Fallback>
                <p:sp>
                  <p:nvSpPr>
                    <p:cNvPr id="36" name="对象 13343"/>
                    <p:cNvSpPr txBox="1">
                      <a:spLocks noRot="1" noChangeAspect="1" noMove="1" noResize="1" noEditPoints="1" noAdjustHandles="1" noChangeArrowheads="1" noChangeShapeType="1" noTextEdit="1"/>
                    </p:cNvSpPr>
                    <p:nvPr/>
                  </p:nvSpPr>
                  <p:spPr bwMode="auto">
                    <a:xfrm>
                      <a:off x="0" y="1056"/>
                      <a:ext cx="376" cy="215"/>
                    </a:xfrm>
                    <a:prstGeom prst="rect">
                      <a:avLst/>
                    </a:prstGeom>
                    <a:blipFill rotWithShape="1">
                      <a:blip r:embed="rId12"/>
                      <a:stretch>
                        <a:fillRect t="-8929"/>
                      </a:stretch>
                    </a:blipFill>
                    <a:ln>
                      <a:noFill/>
                    </a:ln>
                  </p:spPr>
                  <p:txBody>
                    <a:bodyPr/>
                    <a:lstStyle/>
                    <a:p>
                      <a:r>
                        <a:rPr lang="zh-CN" altLang="en-US">
                          <a:noFill/>
                        </a:rPr>
                        <a:t> </a:t>
                      </a:r>
                      <a:endParaRPr lang="zh-CN" altLang="en-US">
                        <a:noFill/>
                      </a:endParaRPr>
                    </a:p>
                  </p:txBody>
                </p:sp>
              </mc:Fallback>
            </mc:AlternateContent>
            <p:sp>
              <p:nvSpPr>
                <p:cNvPr id="37" name="文本框 13344"/>
                <p:cNvSpPr txBox="1">
                  <a:spLocks noChangeArrowheads="1"/>
                </p:cNvSpPr>
                <p:nvPr/>
              </p:nvSpPr>
              <p:spPr bwMode="auto">
                <a:xfrm>
                  <a:off x="317" y="127"/>
                  <a:ext cx="190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r>
                    <a:rPr lang="zh-CN" altLang="en-US" sz="1800" dirty="0">
                      <a:solidFill>
                        <a:schemeClr val="accent2"/>
                      </a:solidFill>
                      <a:latin typeface="Times New Roman" panose="02020603050405020304" pitchFamily="18" charset="0"/>
                    </a:rPr>
                    <a:t>表面脱碳等</a:t>
                  </a:r>
                  <a:endParaRPr lang="en-US" altLang="zh-CN" sz="1800" dirty="0">
                    <a:solidFill>
                      <a:schemeClr val="accent2"/>
                    </a:solidFill>
                    <a:latin typeface="Times New Roman" panose="02020603050405020304" pitchFamily="18" charset="0"/>
                  </a:endParaRPr>
                </a:p>
              </p:txBody>
            </p:sp>
            <p:sp>
              <p:nvSpPr>
                <p:cNvPr id="38" name="直接连接符 13345"/>
                <p:cNvSpPr>
                  <a:spLocks noChangeShapeType="1"/>
                </p:cNvSpPr>
                <p:nvPr/>
              </p:nvSpPr>
              <p:spPr bwMode="auto">
                <a:xfrm>
                  <a:off x="119" y="413"/>
                  <a:ext cx="17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未知"/>
                <p:cNvSpPr>
                  <a:spLocks noChangeArrowheads="1"/>
                </p:cNvSpPr>
                <p:nvPr/>
              </p:nvSpPr>
              <p:spPr bwMode="auto">
                <a:xfrm>
                  <a:off x="373" y="414"/>
                  <a:ext cx="441" cy="839"/>
                </a:xfrm>
                <a:custGeom>
                  <a:avLst/>
                  <a:gdLst>
                    <a:gd name="T0" fmla="*/ 0 w 695"/>
                    <a:gd name="T1" fmla="*/ 256 h 957"/>
                    <a:gd name="T2" fmla="*/ 3 w 695"/>
                    <a:gd name="T3" fmla="*/ 44 h 957"/>
                    <a:gd name="T4" fmla="*/ 7 w 695"/>
                    <a:gd name="T5" fmla="*/ 0 h 957"/>
                    <a:gd name="T6" fmla="*/ 0 60000 65536"/>
                    <a:gd name="T7" fmla="*/ 0 60000 65536"/>
                    <a:gd name="T8" fmla="*/ 0 60000 65536"/>
                  </a:gdLst>
                  <a:ahLst/>
                  <a:cxnLst>
                    <a:cxn ang="T6">
                      <a:pos x="T0" y="T1"/>
                    </a:cxn>
                    <a:cxn ang="T7">
                      <a:pos x="T2" y="T3"/>
                    </a:cxn>
                    <a:cxn ang="T8">
                      <a:pos x="T4" y="T5"/>
                    </a:cxn>
                  </a:cxnLst>
                  <a:rect l="0" t="0" r="r" b="b"/>
                  <a:pathLst>
                    <a:path w="695" h="957">
                      <a:moveTo>
                        <a:pt x="0" y="957"/>
                      </a:moveTo>
                      <a:cubicBezTo>
                        <a:pt x="94" y="639"/>
                        <a:pt x="189" y="321"/>
                        <a:pt x="305" y="161"/>
                      </a:cubicBezTo>
                      <a:cubicBezTo>
                        <a:pt x="421" y="1"/>
                        <a:pt x="558" y="0"/>
                        <a:pt x="695" y="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未知"/>
                <p:cNvSpPr>
                  <a:spLocks noChangeArrowheads="1"/>
                </p:cNvSpPr>
                <p:nvPr/>
              </p:nvSpPr>
              <p:spPr bwMode="auto">
                <a:xfrm>
                  <a:off x="367" y="416"/>
                  <a:ext cx="992" cy="813"/>
                </a:xfrm>
                <a:custGeom>
                  <a:avLst/>
                  <a:gdLst>
                    <a:gd name="T0" fmla="*/ 0 w 695"/>
                    <a:gd name="T1" fmla="*/ 188 h 957"/>
                    <a:gd name="T2" fmla="*/ 10702 w 695"/>
                    <a:gd name="T3" fmla="*/ 31 h 957"/>
                    <a:gd name="T4" fmla="*/ 24396 w 695"/>
                    <a:gd name="T5" fmla="*/ 0 h 957"/>
                    <a:gd name="T6" fmla="*/ 0 60000 65536"/>
                    <a:gd name="T7" fmla="*/ 0 60000 65536"/>
                    <a:gd name="T8" fmla="*/ 0 60000 65536"/>
                  </a:gdLst>
                  <a:ahLst/>
                  <a:cxnLst>
                    <a:cxn ang="T6">
                      <a:pos x="T0" y="T1"/>
                    </a:cxn>
                    <a:cxn ang="T7">
                      <a:pos x="T2" y="T3"/>
                    </a:cxn>
                    <a:cxn ang="T8">
                      <a:pos x="T4" y="T5"/>
                    </a:cxn>
                  </a:cxnLst>
                  <a:rect l="0" t="0" r="r" b="b"/>
                  <a:pathLst>
                    <a:path w="695" h="957">
                      <a:moveTo>
                        <a:pt x="0" y="957"/>
                      </a:moveTo>
                      <a:cubicBezTo>
                        <a:pt x="94" y="639"/>
                        <a:pt x="189" y="321"/>
                        <a:pt x="305" y="161"/>
                      </a:cubicBezTo>
                      <a:cubicBezTo>
                        <a:pt x="421" y="1"/>
                        <a:pt x="558" y="0"/>
                        <a:pt x="695" y="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未知"/>
                <p:cNvSpPr>
                  <a:spLocks noChangeArrowheads="1"/>
                </p:cNvSpPr>
                <p:nvPr/>
              </p:nvSpPr>
              <p:spPr bwMode="auto">
                <a:xfrm>
                  <a:off x="385" y="410"/>
                  <a:ext cx="1378" cy="821"/>
                </a:xfrm>
                <a:custGeom>
                  <a:avLst/>
                  <a:gdLst>
                    <a:gd name="T0" fmla="*/ 0 w 695"/>
                    <a:gd name="T1" fmla="*/ 110 h 957"/>
                    <a:gd name="T2" fmla="*/ 668612 w 695"/>
                    <a:gd name="T3" fmla="*/ 19 h 957"/>
                    <a:gd name="T4" fmla="*/ 1523976 w 695"/>
                    <a:gd name="T5" fmla="*/ 0 h 957"/>
                    <a:gd name="T6" fmla="*/ 0 60000 65536"/>
                    <a:gd name="T7" fmla="*/ 0 60000 65536"/>
                    <a:gd name="T8" fmla="*/ 0 60000 65536"/>
                  </a:gdLst>
                  <a:ahLst/>
                  <a:cxnLst>
                    <a:cxn ang="T6">
                      <a:pos x="T0" y="T1"/>
                    </a:cxn>
                    <a:cxn ang="T7">
                      <a:pos x="T2" y="T3"/>
                    </a:cxn>
                    <a:cxn ang="T8">
                      <a:pos x="T4" y="T5"/>
                    </a:cxn>
                  </a:cxnLst>
                  <a:rect l="0" t="0" r="r" b="b"/>
                  <a:pathLst>
                    <a:path w="695" h="957">
                      <a:moveTo>
                        <a:pt x="0" y="957"/>
                      </a:moveTo>
                      <a:cubicBezTo>
                        <a:pt x="94" y="639"/>
                        <a:pt x="189" y="321"/>
                        <a:pt x="305" y="161"/>
                      </a:cubicBezTo>
                      <a:cubicBezTo>
                        <a:pt x="421" y="1"/>
                        <a:pt x="558" y="0"/>
                        <a:pt x="695" y="0"/>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9" name="对象 13349"/>
              <p:cNvGraphicFramePr>
                <a:graphicFrameLocks noChangeAspect="1"/>
              </p:cNvGraphicFramePr>
              <p:nvPr/>
            </p:nvGraphicFramePr>
            <p:xfrm>
              <a:off x="1037" y="769"/>
              <a:ext cx="257" cy="228"/>
            </p:xfrm>
            <a:graphic>
              <a:graphicData uri="http://schemas.openxmlformats.org/presentationml/2006/ole">
                <mc:AlternateContent xmlns:mc="http://schemas.openxmlformats.org/markup-compatibility/2006">
                  <mc:Choice xmlns:v="urn:schemas-microsoft-com:vml" Requires="v">
                    <p:oleObj spid="_x0000_s386926" name="" r:id="rId13" imgW="29210" imgH="46355" progId="Equation.DSMT4">
                      <p:embed/>
                    </p:oleObj>
                  </mc:Choice>
                  <mc:Fallback>
                    <p:oleObj name="" r:id="rId13" imgW="29210" imgH="46355" progId="Equation.DSMT4">
                      <p:embed/>
                      <p:pic>
                        <p:nvPicPr>
                          <p:cNvPr id="0" name="对象 133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 y="769"/>
                            <a:ext cx="257" cy="228"/>
                          </a:xfrm>
                          <a:prstGeom prst="rect">
                            <a:avLst/>
                          </a:prstGeom>
                          <a:noFill/>
                          <a:ln>
                            <a:noFill/>
                          </a:ln>
                        </p:spPr>
                      </p:pic>
                    </p:oleObj>
                  </mc:Fallback>
                </mc:AlternateContent>
              </a:graphicData>
            </a:graphic>
          </p:graphicFrame>
          <p:sp>
            <p:nvSpPr>
              <p:cNvPr id="30" name="直接连接符 13350"/>
              <p:cNvSpPr>
                <a:spLocks noChangeShapeType="1"/>
              </p:cNvSpPr>
              <p:nvPr/>
            </p:nvSpPr>
            <p:spPr bwMode="auto">
              <a:xfrm>
                <a:off x="481" y="503"/>
                <a:ext cx="516" cy="413"/>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3" name="矩形 42"/>
            <p:cNvSpPr/>
            <p:nvPr/>
          </p:nvSpPr>
          <p:spPr>
            <a:xfrm>
              <a:off x="259152" y="5056801"/>
              <a:ext cx="4814138" cy="464498"/>
            </a:xfrm>
            <a:prstGeom prst="rect">
              <a:avLst/>
            </a:prstGeom>
          </p:spPr>
          <p:txBody>
            <a:bodyPr wrap="square">
              <a:spAutoFit/>
            </a:bodyPr>
            <a:lstStyle/>
            <a:p>
              <a:r>
                <a:rPr lang="zh-CN" altLang="en-US" dirty="0"/>
                <a:t> </a:t>
              </a:r>
              <a:r>
                <a:rPr kumimoji="1" lang="zh-CN" altLang="en-US" sz="2400" b="1" dirty="0">
                  <a:latin typeface="微软雅黑" panose="020B0503020204020204" pitchFamily="34" charset="-122"/>
                  <a:ea typeface="微软雅黑" panose="020B0503020204020204" pitchFamily="34" charset="-122"/>
                </a:rPr>
                <a:t>表面脱碳、真空除气（</a:t>
              </a:r>
              <a:r>
                <a:rPr kumimoji="1" lang="en-US" altLang="zh-CN" sz="2400" b="1" dirty="0">
                  <a:latin typeface="微软雅黑" panose="020B0503020204020204" pitchFamily="34" charset="-122"/>
                  <a:ea typeface="微软雅黑" panose="020B0503020204020204" pitchFamily="34" charset="-122"/>
                </a:rPr>
                <a:t>if </a:t>
              </a:r>
              <a:r>
                <a:rPr kumimoji="1" lang="en-US" altLang="zh-CN" sz="2400" b="1" dirty="0" smtClean="0">
                  <a:latin typeface="微软雅黑" panose="020B0503020204020204" pitchFamily="34" charset="-122"/>
                  <a:ea typeface="微软雅黑" panose="020B0503020204020204" pitchFamily="34" charset="-122"/>
                </a:rPr>
                <a:t>C</a:t>
              </a:r>
              <a:r>
                <a:rPr kumimoji="1" lang="en-US" altLang="zh-CN" sz="2400" b="1" baseline="-25000" dirty="0" smtClean="0">
                  <a:latin typeface="微软雅黑" panose="020B0503020204020204" pitchFamily="34" charset="-122"/>
                  <a:ea typeface="微软雅黑" panose="020B0503020204020204" pitchFamily="34" charset="-122"/>
                </a:rPr>
                <a:t>s</a:t>
              </a:r>
              <a:r>
                <a:rPr kumimoji="1" lang="en-US" altLang="zh-CN" sz="2400" b="1" dirty="0" smtClean="0">
                  <a:latin typeface="微软雅黑" panose="020B0503020204020204" pitchFamily="34" charset="-122"/>
                  <a:ea typeface="微软雅黑" panose="020B0503020204020204" pitchFamily="34" charset="-122"/>
                </a:rPr>
                <a:t>=0</a:t>
              </a:r>
              <a:r>
                <a:rPr kumimoji="1" lang="zh-CN" altLang="en-US" sz="2400" b="1" dirty="0">
                  <a:latin typeface="微软雅黑" panose="020B0503020204020204" pitchFamily="34" charset="-122"/>
                  <a:ea typeface="微软雅黑" panose="020B0503020204020204" pitchFamily="34" charset="-122"/>
                </a:rPr>
                <a:t>）</a:t>
              </a:r>
              <a:endParaRPr kumimoji="1" lang="zh-CN" altLang="en-US" sz="2400" b="1" dirty="0">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45" name="矩形 44">
                <a:extLst>
                  <a:ext uri="{FF2B5EF4-FFF2-40B4-BE49-F238E27FC236}">
                    <ele attr="{19A30038-B6AF-467C-84BC-9996D81CF989}"/>
                  </a:ext>
                </a:extLst>
              </p:cNvPr>
              <p:cNvSpPr/>
              <p:nvPr/>
            </p:nvSpPr>
            <p:spPr>
              <a:xfrm>
                <a:off x="732925" y="823425"/>
                <a:ext cx="4572000" cy="1217706"/>
              </a:xfrm>
              <a:prstGeom prst="rect">
                <a:avLst/>
              </a:prstGeom>
            </p:spPr>
            <p:txBody>
              <a:bodyPr>
                <a:spAutoFit/>
              </a:bodyPr>
              <a:lstStyle/>
              <a:p>
                <a:pPr/>
                <a:r>
                  <a:rPr lang="zh-CN" altLang="en-US" sz="2400" b="1" i="1" dirty="0">
                    <a:solidFill>
                      <a:srgbClr val="000000"/>
                    </a:solidFill>
                    <a:latin typeface="Cambria Math" panose="02040503050406030204" pitchFamily="18" charset="0"/>
                  </a:rPr>
                  <a:t/>
                </a:r>
                <a:br>
                  <a:rPr lang="zh-CN" altLang="en-US" sz="2400" b="1"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f>
                        <m:fPr>
                          <m:ctrlPr>
                            <a:rPr lang="zh-CN" altLang="en-US" sz="2400" b="1" i="1">
                              <a:solidFill>
                                <a:srgbClr val="000000"/>
                              </a:solidFill>
                              <a:latin typeface="Cambria Math" panose="02040503050406030204" pitchFamily="18" charset="0"/>
                            </a:rPr>
                          </m:ctrlPr>
                        </m:fPr>
                        <m:num>
                          <m:sSub>
                            <m:sSubPr>
                              <m:ctrlPr>
                                <a:rPr lang="zh-CN" altLang="en-US" sz="2400" b="1"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𝑪</m:t>
                              </m:r>
                            </m:e>
                            <m:sub>
                              <m:r>
                                <a:rPr lang="en-US" altLang="zh-CN" sz="2400" b="1" i="1">
                                  <a:solidFill>
                                    <a:srgbClr val="000000"/>
                                  </a:solidFill>
                                  <a:latin typeface="Cambria Math" panose="02040503050406030204" pitchFamily="18" charset="0"/>
                                </a:rPr>
                                <m:t>𝒔</m:t>
                              </m:r>
                            </m:sub>
                          </m:sSub>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𝑪</m:t>
                          </m:r>
                        </m:num>
                        <m:den>
                          <m:sSub>
                            <m:sSubPr>
                              <m:ctrlPr>
                                <a:rPr lang="zh-CN" altLang="en-US" sz="2400" b="1"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𝑪</m:t>
                              </m:r>
                            </m:e>
                            <m:sub>
                              <m:r>
                                <a:rPr lang="en-US" altLang="zh-CN" sz="2400" b="1" i="1">
                                  <a:solidFill>
                                    <a:srgbClr val="000000"/>
                                  </a:solidFill>
                                  <a:latin typeface="Cambria Math" panose="02040503050406030204" pitchFamily="18" charset="0"/>
                                </a:rPr>
                                <m:t>𝒔</m:t>
                              </m:r>
                            </m:sub>
                          </m:sSub>
                          <m:r>
                            <a:rPr lang="zh-CN" altLang="en-US" sz="2400" b="1" i="1">
                              <a:solidFill>
                                <a:srgbClr val="000000"/>
                              </a:solidFill>
                              <a:latin typeface="Cambria Math" panose="02040503050406030204" pitchFamily="18" charset="0"/>
                            </a:rPr>
                            <m:t>−</m:t>
                          </m:r>
                          <m:sSub>
                            <m:sSubPr>
                              <m:ctrlPr>
                                <a:rPr lang="zh-CN" altLang="en-US" sz="2400" b="1"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𝑪</m:t>
                              </m:r>
                            </m:e>
                            <m:sub>
                              <m:r>
                                <a:rPr lang="zh-CN" altLang="en-US" sz="2400" b="1" i="1">
                                  <a:solidFill>
                                    <a:srgbClr val="000000"/>
                                  </a:solidFill>
                                  <a:latin typeface="Cambria Math" panose="02040503050406030204" pitchFamily="18" charset="0"/>
                                </a:rPr>
                                <m:t>𝟏</m:t>
                              </m:r>
                            </m:sub>
                          </m:sSub>
                        </m:den>
                      </m:f>
                      <m:r>
                        <a:rPr lang="zh-CN" altLang="en-US" sz="2400" b="1" i="1">
                          <a:solidFill>
                            <a:srgbClr val="000000"/>
                          </a:solidFill>
                          <a:latin typeface="Cambria Math" panose="02040503050406030204" pitchFamily="18" charset="0"/>
                        </a:rPr>
                        <m:t>=</m:t>
                      </m:r>
                      <m:r>
                        <m:rPr>
                          <m:nor/>
                        </m:rPr>
                        <a:rPr lang="zh-CN" altLang="en-US" sz="2400" b="1">
                          <a:solidFill>
                            <a:srgbClr val="000000"/>
                          </a:solidFill>
                          <a:latin typeface="Cambria Math" panose="02040503050406030204" pitchFamily="18" charset="0"/>
                        </a:rPr>
                        <m:t>erf</m:t>
                      </m:r>
                      <m:r>
                        <a:rPr lang="zh-CN" altLang="en-US" sz="2400" b="1" i="1">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𝜷</m:t>
                      </m:r>
                      <m:r>
                        <a:rPr lang="zh-CN" altLang="en-US" sz="2400" b="1" i="1">
                          <a:solidFill>
                            <a:srgbClr val="000000"/>
                          </a:solidFill>
                          <a:latin typeface="Cambria Math" panose="02040503050406030204" pitchFamily="18" charset="0"/>
                        </a:rPr>
                        <m:t>)</m:t>
                      </m:r>
                    </m:oMath>
                  </m:oMathPara>
                </a14:m>
                <a:endParaRPr lang="zh-CN" altLang="en-US" sz="2400" b="1" dirty="0"/>
              </a:p>
            </p:txBody>
          </p:sp>
        </mc:Choice>
        <mc:Fallback>
          <p:sp>
            <p:nvSpPr>
              <p:cNvPr id="45" name="矩形 44"/>
              <p:cNvSpPr>
                <a:spLocks noRot="1" noChangeAspect="1" noMove="1" noResize="1" noEditPoints="1" noAdjustHandles="1" noChangeArrowheads="1" noChangeShapeType="1" noTextEdit="1"/>
              </p:cNvSpPr>
              <p:nvPr/>
            </p:nvSpPr>
            <p:spPr>
              <a:xfrm>
                <a:off x="599575" y="1261575"/>
                <a:ext cx="4572000" cy="1217706"/>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 name="矩形 1"/>
              <p:cNvSpPr/>
              <p:nvPr/>
            </p:nvSpPr>
            <p:spPr>
              <a:xfrm>
                <a:off x="8572122" y="4940622"/>
                <a:ext cx="492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𝑪</m:t>
                          </m:r>
                        </m:e>
                        <m:sub>
                          <m:r>
                            <a:rPr lang="en-US" altLang="zh-CN" b="1" i="1">
                              <a:latin typeface="Cambria Math" panose="02040503050406030204" pitchFamily="18" charset="0"/>
                            </a:rPr>
                            <m:t>𝟏</m:t>
                          </m:r>
                        </m:sub>
                      </m:sSub>
                    </m:oMath>
                  </m:oMathPara>
                </a14:m>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8572122" y="4940622"/>
                <a:ext cx="492378" cy="369332"/>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478278" y="4439134"/>
            <a:ext cx="4416439" cy="995363"/>
            <a:chOff x="495300" y="4293355"/>
            <a:chExt cx="4416439" cy="995363"/>
          </a:xfrm>
        </p:grpSpPr>
        <p:graphicFrame>
          <p:nvGraphicFramePr>
            <p:cNvPr id="3" name="Object 2"/>
            <p:cNvGraphicFramePr>
              <a:graphicFrameLocks noChangeAspect="1"/>
            </p:cNvGraphicFramePr>
            <p:nvPr/>
          </p:nvGraphicFramePr>
          <p:xfrm>
            <a:off x="2930539" y="4293355"/>
            <a:ext cx="1981200" cy="995363"/>
          </p:xfrm>
          <a:graphic>
            <a:graphicData uri="http://schemas.openxmlformats.org/presentationml/2006/ole">
              <mc:AlternateContent xmlns:mc="http://schemas.openxmlformats.org/markup-compatibility/2006">
                <mc:Choice xmlns:v="urn:schemas-microsoft-com:vml" Requires="v">
                  <p:oleObj spid="_x0000_s406574" name="Equation" r:id="rId1" imgW="862965" imgH="431800" progId="Equation.3">
                    <p:embed/>
                  </p:oleObj>
                </mc:Choice>
                <mc:Fallback>
                  <p:oleObj name="Equation" r:id="rId1" imgW="862965" imgH="4318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0539" y="4293355"/>
                          <a:ext cx="19812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3"/>
            <p:cNvSpPr>
              <a:spLocks noChangeArrowheads="1"/>
            </p:cNvSpPr>
            <p:nvPr/>
          </p:nvSpPr>
          <p:spPr bwMode="auto">
            <a:xfrm>
              <a:off x="495300" y="4473898"/>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800" b="1" dirty="0">
                  <a:solidFill>
                    <a:srgbClr val="0000FF"/>
                  </a:solidFill>
                  <a:latin typeface="微软雅黑" panose="020B0503020204020204" pitchFamily="34" charset="-122"/>
                  <a:ea typeface="微软雅黑" panose="020B0503020204020204" pitchFamily="34" charset="-122"/>
                </a:rPr>
                <a:t>菲克第一定律</a:t>
              </a:r>
              <a:r>
                <a:rPr lang="en-US" altLang="zh-CN" sz="2800" b="1" dirty="0">
                  <a:solidFill>
                    <a:srgbClr val="0000FF"/>
                  </a:solidFill>
                </a:rPr>
                <a:t>:</a:t>
              </a:r>
              <a:endParaRPr lang="en-US" altLang="zh-CN" sz="2400" dirty="0">
                <a:solidFill>
                  <a:srgbClr val="0000FF"/>
                </a:solidFill>
              </a:endParaRPr>
            </a:p>
          </p:txBody>
        </p:sp>
      </p:grpSp>
      <p:grpSp>
        <p:nvGrpSpPr>
          <p:cNvPr id="61" name="组合 60"/>
          <p:cNvGrpSpPr/>
          <p:nvPr/>
        </p:nvGrpSpPr>
        <p:grpSpPr>
          <a:xfrm>
            <a:off x="478278" y="5615040"/>
            <a:ext cx="4300371" cy="960438"/>
            <a:chOff x="495300" y="5170611"/>
            <a:chExt cx="4300371" cy="960438"/>
          </a:xfrm>
        </p:grpSpPr>
        <p:graphicFrame>
          <p:nvGraphicFramePr>
            <p:cNvPr id="5" name="Object 1026"/>
            <p:cNvGraphicFramePr>
              <a:graphicFrameLocks noChangeAspect="1"/>
            </p:cNvGraphicFramePr>
            <p:nvPr/>
          </p:nvGraphicFramePr>
          <p:xfrm>
            <a:off x="2941471" y="5170611"/>
            <a:ext cx="1854200" cy="960438"/>
          </p:xfrm>
          <a:graphic>
            <a:graphicData uri="http://schemas.openxmlformats.org/presentationml/2006/ole">
              <mc:AlternateContent xmlns:mc="http://schemas.openxmlformats.org/markup-compatibility/2006">
                <mc:Choice xmlns:v="urn:schemas-microsoft-com:vml" Requires="v">
                  <p:oleObj spid="_x0000_s406575" name="Equation" r:id="rId3" imgW="812165" imgH="419100" progId="Equation.3">
                    <p:embed/>
                  </p:oleObj>
                </mc:Choice>
                <mc:Fallback>
                  <p:oleObj name="Equation" r:id="rId3" imgW="812165" imgH="419100" progId="Equation.3">
                    <p:embed/>
                    <p:pic>
                      <p:nvPicPr>
                        <p:cNvPr id="0"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471" y="5170611"/>
                          <a:ext cx="1854200"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1027"/>
            <p:cNvSpPr txBox="1">
              <a:spLocks noChangeArrowheads="1"/>
            </p:cNvSpPr>
            <p:nvPr/>
          </p:nvSpPr>
          <p:spPr bwMode="auto">
            <a:xfrm>
              <a:off x="495300" y="5507366"/>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None/>
              </a:pPr>
              <a:r>
                <a:rPr lang="zh-CN" altLang="en-US" sz="1800" b="1" dirty="0">
                  <a:solidFill>
                    <a:srgbClr val="0000FF"/>
                  </a:solidFill>
                  <a:latin typeface="微软雅黑" panose="020B0503020204020204" pitchFamily="34" charset="-122"/>
                  <a:ea typeface="微软雅黑" panose="020B0503020204020204" pitchFamily="34" charset="-122"/>
                </a:rPr>
                <a:t>菲克第二定律：</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grpSp>
      <p:sp>
        <p:nvSpPr>
          <p:cNvPr id="42" name="Text Box 7"/>
          <p:cNvSpPr txBox="1">
            <a:spLocks noChangeArrowheads="1"/>
          </p:cNvSpPr>
          <p:nvPr/>
        </p:nvSpPr>
        <p:spPr bwMode="auto">
          <a:xfrm>
            <a:off x="495300" y="148298"/>
            <a:ext cx="25908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复习：</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矩形 55"/>
          <p:cNvSpPr/>
          <p:nvPr/>
        </p:nvSpPr>
        <p:spPr>
          <a:xfrm>
            <a:off x="495300" y="1430633"/>
            <a:ext cx="8091645" cy="400110"/>
          </a:xfrm>
          <a:prstGeom prst="rect">
            <a:avLst/>
          </a:prstGeom>
        </p:spPr>
        <p:txBody>
          <a:bodyPr wrap="square">
            <a:spAutoFit/>
          </a:bodyPr>
          <a:lstStyle/>
          <a:p>
            <a:pPr>
              <a:spcBef>
                <a:spcPct val="50000"/>
              </a:spcBef>
            </a:pPr>
            <a:r>
              <a:rPr lang="zh-CN" altLang="en-US" sz="2000" b="1" dirty="0">
                <a:solidFill>
                  <a:srgbClr val="0000FF"/>
                </a:solidFill>
                <a:latin typeface="微软雅黑" panose="020B0503020204020204" pitchFamily="34" charset="-122"/>
                <a:ea typeface="微软雅黑" panose="020B0503020204020204" pitchFamily="34" charset="-122"/>
              </a:rPr>
              <a:t>扩散是指由于大量</a:t>
            </a:r>
            <a:r>
              <a:rPr lang="zh-CN" altLang="en-US" sz="2000" b="1" dirty="0">
                <a:solidFill>
                  <a:srgbClr val="FF0000"/>
                </a:solidFill>
                <a:latin typeface="微软雅黑" panose="020B0503020204020204" pitchFamily="34" charset="-122"/>
                <a:ea typeface="微软雅黑" panose="020B0503020204020204" pitchFamily="34" charset="-122"/>
              </a:rPr>
              <a:t>原子</a:t>
            </a:r>
            <a:r>
              <a:rPr lang="zh-CN" altLang="en-US" sz="2000" b="1" dirty="0">
                <a:solidFill>
                  <a:srgbClr val="0000FF"/>
                </a:solidFill>
                <a:latin typeface="微软雅黑" panose="020B0503020204020204" pitchFamily="34" charset="-122"/>
                <a:ea typeface="微软雅黑" panose="020B0503020204020204" pitchFamily="34" charset="-122"/>
              </a:rPr>
              <a:t>的热运动引起的物质的</a:t>
            </a:r>
            <a:r>
              <a:rPr lang="zh-CN" altLang="en-US" sz="2000" b="1" dirty="0">
                <a:solidFill>
                  <a:srgbClr val="FF0000"/>
                </a:solidFill>
                <a:latin typeface="微软雅黑" panose="020B0503020204020204" pitchFamily="34" charset="-122"/>
                <a:ea typeface="微软雅黑" panose="020B0503020204020204" pitchFamily="34" charset="-122"/>
              </a:rPr>
              <a:t>宏观迁移</a:t>
            </a:r>
            <a:r>
              <a:rPr lang="zh-CN" altLang="en-US" sz="2000" b="1" dirty="0">
                <a:solidFill>
                  <a:srgbClr val="0000FF"/>
                </a:solidFill>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319819" y="992362"/>
            <a:ext cx="1846980"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1. </a:t>
            </a:r>
            <a:r>
              <a:rPr lang="zh-CN" altLang="en-US" b="1" dirty="0" smtClean="0">
                <a:latin typeface="微软雅黑" panose="020B0503020204020204" pitchFamily="34" charset="-122"/>
                <a:ea typeface="微软雅黑" panose="020B0503020204020204" pitchFamily="34" charset="-122"/>
              </a:rPr>
              <a:t>扩散是什么？</a:t>
            </a:r>
            <a:endParaRPr lang="zh-CN" altLang="en-US" dirty="0"/>
          </a:p>
        </p:txBody>
      </p:sp>
      <p:sp>
        <p:nvSpPr>
          <p:cNvPr id="57" name="矩形 56"/>
          <p:cNvSpPr/>
          <p:nvPr/>
        </p:nvSpPr>
        <p:spPr>
          <a:xfrm>
            <a:off x="319819" y="2115719"/>
            <a:ext cx="1425070"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2. </a:t>
            </a:r>
            <a:r>
              <a:rPr lang="zh-CN" altLang="en-US" b="1" dirty="0" smtClean="0">
                <a:latin typeface="微软雅黑" panose="020B0503020204020204" pitchFamily="34" charset="-122"/>
                <a:ea typeface="微软雅黑" panose="020B0503020204020204" pitchFamily="34" charset="-122"/>
              </a:rPr>
              <a:t>扩散分类</a:t>
            </a:r>
            <a:endParaRPr lang="zh-CN" altLang="en-US" dirty="0"/>
          </a:p>
        </p:txBody>
      </p:sp>
      <p:sp>
        <p:nvSpPr>
          <p:cNvPr id="7" name="矩形 6"/>
          <p:cNvSpPr/>
          <p:nvPr/>
        </p:nvSpPr>
        <p:spPr>
          <a:xfrm>
            <a:off x="495300" y="2531954"/>
            <a:ext cx="8110297" cy="369332"/>
          </a:xfrm>
          <a:prstGeom prst="rect">
            <a:avLst/>
          </a:prstGeom>
        </p:spPr>
        <p:txBody>
          <a:bodyPr wrap="none">
            <a:spAutoFit/>
          </a:bodyPr>
          <a:lstStyle/>
          <a:p>
            <a:r>
              <a:rPr lang="zh-CN" altLang="en-US" b="1" dirty="0" smtClean="0">
                <a:solidFill>
                  <a:srgbClr val="0000FF"/>
                </a:solidFill>
                <a:latin typeface="微软雅黑" panose="020B0503020204020204" pitchFamily="34" charset="-122"/>
                <a:ea typeface="微软雅黑" panose="020B0503020204020204" pitchFamily="34" charset="-122"/>
              </a:rPr>
              <a:t>互扩散</a:t>
            </a:r>
            <a:r>
              <a:rPr lang="en-US" altLang="zh-CN" b="1" dirty="0" smtClean="0">
                <a:solidFill>
                  <a:srgbClr val="0000FF"/>
                </a:solidFill>
                <a:latin typeface="微软雅黑" panose="020B0503020204020204" pitchFamily="34" charset="-122"/>
                <a:ea typeface="微软雅黑" panose="020B0503020204020204" pitchFamily="34" charset="-122"/>
              </a:rPr>
              <a:t>/</a:t>
            </a:r>
            <a:r>
              <a:rPr lang="zh-CN" altLang="en-US" b="1" dirty="0" smtClean="0">
                <a:solidFill>
                  <a:srgbClr val="0000FF"/>
                </a:solidFill>
                <a:latin typeface="微软雅黑" panose="020B0503020204020204" pitchFamily="34" charset="-122"/>
                <a:ea typeface="微软雅黑" panose="020B0503020204020204" pitchFamily="34" charset="-122"/>
              </a:rPr>
              <a:t>自扩散； 下坡扩散</a:t>
            </a:r>
            <a:r>
              <a:rPr lang="en-US" altLang="zh-CN" b="1" dirty="0" smtClean="0">
                <a:solidFill>
                  <a:srgbClr val="0000FF"/>
                </a:solidFill>
                <a:latin typeface="微软雅黑" panose="020B0503020204020204" pitchFamily="34" charset="-122"/>
                <a:ea typeface="微软雅黑" panose="020B0503020204020204" pitchFamily="34" charset="-122"/>
              </a:rPr>
              <a:t>/</a:t>
            </a:r>
            <a:r>
              <a:rPr lang="zh-CN" altLang="en-US" b="1" dirty="0" smtClean="0">
                <a:solidFill>
                  <a:srgbClr val="0000FF"/>
                </a:solidFill>
                <a:latin typeface="微软雅黑" panose="020B0503020204020204" pitchFamily="34" charset="-122"/>
                <a:ea typeface="微软雅黑" panose="020B0503020204020204" pitchFamily="34" charset="-122"/>
              </a:rPr>
              <a:t>上坡扩散</a:t>
            </a:r>
            <a:r>
              <a:rPr lang="en-US" altLang="zh-CN" b="1" dirty="0" smtClean="0">
                <a:solidFill>
                  <a:srgbClr val="0000FF"/>
                </a:solidFill>
                <a:latin typeface="微软雅黑" panose="020B0503020204020204" pitchFamily="34" charset="-122"/>
                <a:ea typeface="微软雅黑" panose="020B0503020204020204" pitchFamily="34" charset="-122"/>
              </a:rPr>
              <a:t>; </a:t>
            </a:r>
            <a:r>
              <a:rPr lang="zh-CN" altLang="en-US" b="1" dirty="0" smtClean="0">
                <a:solidFill>
                  <a:srgbClr val="0000FF"/>
                </a:solidFill>
                <a:latin typeface="微软雅黑" panose="020B0503020204020204" pitchFamily="34" charset="-122"/>
                <a:ea typeface="微软雅黑" panose="020B0503020204020204" pitchFamily="34" charset="-122"/>
              </a:rPr>
              <a:t>短路扩散</a:t>
            </a:r>
            <a:r>
              <a:rPr lang="en-US" altLang="zh-CN" b="1" dirty="0" smtClean="0">
                <a:solidFill>
                  <a:srgbClr val="0000FF"/>
                </a:solidFill>
                <a:latin typeface="微软雅黑" panose="020B0503020204020204" pitchFamily="34" charset="-122"/>
                <a:ea typeface="微软雅黑" panose="020B0503020204020204" pitchFamily="34" charset="-122"/>
              </a:rPr>
              <a:t>/</a:t>
            </a:r>
            <a:r>
              <a:rPr lang="zh-CN" altLang="en-US" b="1" dirty="0" smtClean="0">
                <a:solidFill>
                  <a:srgbClr val="0000FF"/>
                </a:solidFill>
                <a:latin typeface="微软雅黑" panose="020B0503020204020204" pitchFamily="34" charset="-122"/>
                <a:ea typeface="微软雅黑" panose="020B0503020204020204" pitchFamily="34" charset="-122"/>
              </a:rPr>
              <a:t>体扩散；单相扩散</a:t>
            </a:r>
            <a:r>
              <a:rPr lang="en-US" altLang="zh-CN" b="1" dirty="0" smtClean="0">
                <a:solidFill>
                  <a:srgbClr val="0000FF"/>
                </a:solidFill>
                <a:latin typeface="微软雅黑" panose="020B0503020204020204" pitchFamily="34" charset="-122"/>
                <a:ea typeface="微软雅黑" panose="020B0503020204020204" pitchFamily="34" charset="-122"/>
              </a:rPr>
              <a:t>/</a:t>
            </a:r>
            <a:r>
              <a:rPr lang="zh-CN" altLang="en-US" b="1" dirty="0" smtClean="0">
                <a:solidFill>
                  <a:srgbClr val="0000FF"/>
                </a:solidFill>
                <a:latin typeface="微软雅黑" panose="020B0503020204020204" pitchFamily="34" charset="-122"/>
                <a:ea typeface="微软雅黑" panose="020B0503020204020204" pitchFamily="34" charset="-122"/>
              </a:rPr>
              <a:t>反应扩散</a:t>
            </a:r>
            <a:endParaRPr lang="zh-CN" altLang="en-US" dirty="0">
              <a:solidFill>
                <a:srgbClr val="0000FF"/>
              </a:solidFill>
            </a:endParaRPr>
          </a:p>
        </p:txBody>
      </p:sp>
      <p:sp>
        <p:nvSpPr>
          <p:cNvPr id="58" name="矩形 57"/>
          <p:cNvSpPr/>
          <p:nvPr/>
        </p:nvSpPr>
        <p:spPr>
          <a:xfrm>
            <a:off x="319819" y="3231610"/>
            <a:ext cx="1616148"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3. </a:t>
            </a:r>
            <a:r>
              <a:rPr lang="zh-CN" altLang="en-US" b="1" dirty="0" smtClean="0">
                <a:latin typeface="微软雅黑" panose="020B0503020204020204" pitchFamily="34" charset="-122"/>
                <a:ea typeface="微软雅黑" panose="020B0503020204020204" pitchFamily="34" charset="-122"/>
              </a:rPr>
              <a:t>扩散的应用</a:t>
            </a:r>
            <a:endParaRPr lang="zh-CN" altLang="en-US" dirty="0"/>
          </a:p>
        </p:txBody>
      </p:sp>
      <p:sp>
        <p:nvSpPr>
          <p:cNvPr id="59" name="矩形 58"/>
          <p:cNvSpPr/>
          <p:nvPr/>
        </p:nvSpPr>
        <p:spPr>
          <a:xfrm>
            <a:off x="319819" y="3885918"/>
            <a:ext cx="2308645"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4. </a:t>
            </a:r>
            <a:r>
              <a:rPr lang="zh-CN" altLang="en-US" b="1" dirty="0" smtClean="0">
                <a:latin typeface="微软雅黑" panose="020B0503020204020204" pitchFamily="34" charset="-122"/>
                <a:ea typeface="微软雅黑" panose="020B0503020204020204" pitchFamily="34" charset="-122"/>
              </a:rPr>
              <a:t>扩散定律（宏观）</a:t>
            </a:r>
            <a:endParaRPr lang="zh-CN" altLang="en-US" dirty="0"/>
          </a:p>
        </p:txBody>
      </p:sp>
      <p:pic>
        <p:nvPicPr>
          <p:cNvPr id="62" name="Picture 1039" descr="Fick定律的关系"/>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246" y="4255250"/>
            <a:ext cx="3234699" cy="2294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1000"/>
                                        <p:tgtEl>
                                          <p:spTgt spid="57"/>
                                        </p:tgtEl>
                                      </p:cBhvr>
                                    </p:animEffect>
                                    <p:anim calcmode="lin" valueType="num">
                                      <p:cBhvr>
                                        <p:cTn id="15" dur="1000" fill="hold"/>
                                        <p:tgtEl>
                                          <p:spTgt spid="57"/>
                                        </p:tgtEl>
                                        <p:attrNameLst>
                                          <p:attrName>ppt_x</p:attrName>
                                        </p:attrNameLst>
                                      </p:cBhvr>
                                      <p:tavLst>
                                        <p:tav tm="0">
                                          <p:val>
                                            <p:strVal val="#ppt_x"/>
                                          </p:val>
                                        </p:tav>
                                        <p:tav tm="100000">
                                          <p:val>
                                            <p:strVal val="#ppt_x"/>
                                          </p:val>
                                        </p:tav>
                                      </p:tavLst>
                                    </p:anim>
                                    <p:anim calcmode="lin" valueType="num">
                                      <p:cBhvr>
                                        <p:cTn id="1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1000"/>
                                        <p:tgtEl>
                                          <p:spTgt spid="58"/>
                                        </p:tgtEl>
                                      </p:cBhvr>
                                    </p:animEffect>
                                    <p:anim calcmode="lin" valueType="num">
                                      <p:cBhvr>
                                        <p:cTn id="29" dur="1000" fill="hold"/>
                                        <p:tgtEl>
                                          <p:spTgt spid="58"/>
                                        </p:tgtEl>
                                        <p:attrNameLst>
                                          <p:attrName>ppt_x</p:attrName>
                                        </p:attrNameLst>
                                      </p:cBhvr>
                                      <p:tavLst>
                                        <p:tav tm="0">
                                          <p:val>
                                            <p:strVal val="#ppt_x"/>
                                          </p:val>
                                        </p:tav>
                                        <p:tav tm="100000">
                                          <p:val>
                                            <p:strVal val="#ppt_x"/>
                                          </p:val>
                                        </p:tav>
                                      </p:tavLst>
                                    </p:anim>
                                    <p:anim calcmode="lin" valueType="num">
                                      <p:cBhvr>
                                        <p:cTn id="30"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000"/>
                                        <p:tgtEl>
                                          <p:spTgt spid="59"/>
                                        </p:tgtEl>
                                      </p:cBhvr>
                                    </p:animEffect>
                                    <p:anim calcmode="lin" valueType="num">
                                      <p:cBhvr>
                                        <p:cTn id="36" dur="1000" fill="hold"/>
                                        <p:tgtEl>
                                          <p:spTgt spid="59"/>
                                        </p:tgtEl>
                                        <p:attrNameLst>
                                          <p:attrName>ppt_x</p:attrName>
                                        </p:attrNameLst>
                                      </p:cBhvr>
                                      <p:tavLst>
                                        <p:tav tm="0">
                                          <p:val>
                                            <p:strVal val="#ppt_x"/>
                                          </p:val>
                                        </p:tav>
                                        <p:tav tm="100000">
                                          <p:val>
                                            <p:strVal val="#ppt_x"/>
                                          </p:val>
                                        </p:tav>
                                      </p:tavLst>
                                    </p:anim>
                                    <p:anim calcmode="lin" valueType="num">
                                      <p:cBhvr>
                                        <p:cTn id="3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1000"/>
                                        <p:tgtEl>
                                          <p:spTgt spid="60"/>
                                        </p:tgtEl>
                                      </p:cBhvr>
                                    </p:animEffect>
                                    <p:anim calcmode="lin" valueType="num">
                                      <p:cBhvr>
                                        <p:cTn id="43" dur="1000" fill="hold"/>
                                        <p:tgtEl>
                                          <p:spTgt spid="60"/>
                                        </p:tgtEl>
                                        <p:attrNameLst>
                                          <p:attrName>ppt_x</p:attrName>
                                        </p:attrNameLst>
                                      </p:cBhvr>
                                      <p:tavLst>
                                        <p:tav tm="0">
                                          <p:val>
                                            <p:strVal val="#ppt_x"/>
                                          </p:val>
                                        </p:tav>
                                        <p:tav tm="100000">
                                          <p:val>
                                            <p:strVal val="#ppt_x"/>
                                          </p:val>
                                        </p:tav>
                                      </p:tavLst>
                                    </p:anim>
                                    <p:anim calcmode="lin" valueType="num">
                                      <p:cBhvr>
                                        <p:cTn id="4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1000"/>
                                        <p:tgtEl>
                                          <p:spTgt spid="61"/>
                                        </p:tgtEl>
                                      </p:cBhvr>
                                    </p:animEffect>
                                    <p:anim calcmode="lin" valueType="num">
                                      <p:cBhvr>
                                        <p:cTn id="50" dur="1000" fill="hold"/>
                                        <p:tgtEl>
                                          <p:spTgt spid="61"/>
                                        </p:tgtEl>
                                        <p:attrNameLst>
                                          <p:attrName>ppt_x</p:attrName>
                                        </p:attrNameLst>
                                      </p:cBhvr>
                                      <p:tavLst>
                                        <p:tav tm="0">
                                          <p:val>
                                            <p:strVal val="#ppt_x"/>
                                          </p:val>
                                        </p:tav>
                                        <p:tav tm="100000">
                                          <p:val>
                                            <p:strVal val="#ppt_x"/>
                                          </p:val>
                                        </p:tav>
                                      </p:tavLst>
                                    </p:anim>
                                    <p:anim calcmode="lin" valueType="num">
                                      <p:cBhvr>
                                        <p:cTn id="5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7" grpId="0"/>
      <p:bldP spid="58" grpId="0"/>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ChangeAspect="1"/>
          </p:cNvGraphicFramePr>
          <p:nvPr/>
        </p:nvGraphicFramePr>
        <p:xfrm>
          <a:off x="1759646" y="2240881"/>
          <a:ext cx="4906645" cy="606805"/>
        </p:xfrm>
        <a:graphic>
          <a:graphicData uri="http://schemas.openxmlformats.org/presentationml/2006/ole">
            <mc:AlternateContent xmlns:mc="http://schemas.openxmlformats.org/markup-compatibility/2006">
              <mc:Choice xmlns:v="urn:schemas-microsoft-com:vml" Requires="v">
                <p:oleObj spid="_x0000_s389342" name="Equation" r:id="rId1" imgW="1955800" imgH="241300" progId="Equation.3">
                  <p:embed/>
                </p:oleObj>
              </mc:Choice>
              <mc:Fallback>
                <p:oleObj name="Equation" r:id="rId1" imgW="1955800" imgH="2413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646" y="2240881"/>
                        <a:ext cx="4906645" cy="606805"/>
                      </a:xfrm>
                      <a:prstGeom prst="rect">
                        <a:avLst/>
                      </a:prstGeom>
                      <a:noFill/>
                      <a:ln>
                        <a:noFill/>
                      </a:ln>
                      <a:effectLst/>
                    </p:spPr>
                  </p:pic>
                </p:oleObj>
              </mc:Fallback>
            </mc:AlternateContent>
          </a:graphicData>
        </a:graphic>
      </p:graphicFrame>
      <p:sp>
        <p:nvSpPr>
          <p:cNvPr id="6" name="Text Box 7"/>
          <p:cNvSpPr txBox="1">
            <a:spLocks noChangeArrowheads="1"/>
          </p:cNvSpPr>
          <p:nvPr/>
        </p:nvSpPr>
        <p:spPr bwMode="auto">
          <a:xfrm>
            <a:off x="495300" y="886627"/>
            <a:ext cx="8191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对于渗碳过程，浓度变化达到表面浓度的一半时，称为发生了</a:t>
            </a:r>
            <a:r>
              <a:rPr lang="zh-CN" altLang="en-US" sz="2400" b="1" dirty="0">
                <a:solidFill>
                  <a:srgbClr val="0000FF"/>
                </a:solidFill>
                <a:latin typeface="微软雅黑" panose="020B0503020204020204" pitchFamily="34" charset="-122"/>
                <a:ea typeface="微软雅黑" panose="020B0503020204020204" pitchFamily="34" charset="-122"/>
              </a:rPr>
              <a:t>显著扩散</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8" name="Object 9"/>
          <p:cNvGraphicFramePr>
            <a:graphicFrameLocks noChangeAspect="1"/>
          </p:cNvGraphicFramePr>
          <p:nvPr/>
        </p:nvGraphicFramePr>
        <p:xfrm>
          <a:off x="1886095" y="2847858"/>
          <a:ext cx="4653749" cy="832866"/>
        </p:xfrm>
        <a:graphic>
          <a:graphicData uri="http://schemas.openxmlformats.org/presentationml/2006/ole">
            <mc:AlternateContent xmlns:mc="http://schemas.openxmlformats.org/markup-compatibility/2006">
              <mc:Choice xmlns:v="urn:schemas-microsoft-com:vml" Requires="v">
                <p:oleObj spid="_x0000_s389343" name="Equation" r:id="rId3" imgW="2349500" imgH="419100" progId="Equation.3">
                  <p:embed/>
                </p:oleObj>
              </mc:Choice>
              <mc:Fallback>
                <p:oleObj name="Equation" r:id="rId3" imgW="2349500" imgH="4191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6095" y="2847858"/>
                        <a:ext cx="4653749" cy="832866"/>
                      </a:xfrm>
                      <a:prstGeom prst="rect">
                        <a:avLst/>
                      </a:prstGeom>
                      <a:noFill/>
                      <a:ln>
                        <a:noFill/>
                      </a:ln>
                      <a:effectLst/>
                    </p:spPr>
                  </p:pic>
                </p:oleObj>
              </mc:Fallback>
            </mc:AlternateContent>
          </a:graphicData>
        </a:graphic>
      </p:graphicFrame>
      <p:sp>
        <p:nvSpPr>
          <p:cNvPr id="9" name="Text Box 10"/>
          <p:cNvSpPr txBox="1">
            <a:spLocks noChangeArrowheads="1"/>
          </p:cNvSpPr>
          <p:nvPr/>
        </p:nvSpPr>
        <p:spPr bwMode="auto">
          <a:xfrm>
            <a:off x="1447800" y="3681373"/>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dirty="0">
                <a:sym typeface="Symbol" panose="05050102010706020507" pitchFamily="18" charset="2"/>
              </a:rPr>
              <a:t> </a:t>
            </a:r>
            <a:r>
              <a:rPr lang="zh-CN" altLang="en-US" sz="2400" b="0" dirty="0">
                <a:sym typeface="Symbol" panose="05050102010706020507" pitchFamily="18" charset="2"/>
              </a:rPr>
              <a:t>给出 </a:t>
            </a:r>
            <a:r>
              <a:rPr lang="en-US" altLang="zh-CN" sz="2400" b="0" i="1" dirty="0">
                <a:sym typeface="Symbol" panose="05050102010706020507" pitchFamily="18" charset="2"/>
              </a:rPr>
              <a:t>x</a:t>
            </a:r>
            <a:r>
              <a:rPr lang="en-US" altLang="zh-CN" sz="2400" b="0" dirty="0">
                <a:sym typeface="Symbol" panose="05050102010706020507" pitchFamily="18" charset="2"/>
              </a:rPr>
              <a:t> </a:t>
            </a:r>
            <a:r>
              <a:rPr lang="zh-CN" altLang="en-US" sz="2400" b="0" dirty="0">
                <a:sym typeface="Symbol" panose="05050102010706020507" pitchFamily="18" charset="2"/>
              </a:rPr>
              <a:t>可求出 </a:t>
            </a:r>
            <a:r>
              <a:rPr lang="en-US" altLang="zh-CN" sz="2400" b="0" i="1" dirty="0">
                <a:sym typeface="Symbol" panose="05050102010706020507" pitchFamily="18" charset="2"/>
              </a:rPr>
              <a:t>t</a:t>
            </a:r>
            <a:r>
              <a:rPr lang="en-US" altLang="zh-CN" sz="2400" b="0" dirty="0">
                <a:sym typeface="Symbol" panose="05050102010706020507" pitchFamily="18" charset="2"/>
              </a:rPr>
              <a:t> </a:t>
            </a:r>
            <a:r>
              <a:rPr lang="zh-CN" altLang="en-US" sz="2400" b="0" dirty="0">
                <a:sym typeface="Symbol" panose="05050102010706020507" pitchFamily="18" charset="2"/>
              </a:rPr>
              <a:t>，或给出</a:t>
            </a:r>
            <a:r>
              <a:rPr lang="zh-CN" altLang="en-US" sz="2400" b="0" i="1" dirty="0">
                <a:sym typeface="Symbol" panose="05050102010706020507" pitchFamily="18" charset="2"/>
              </a:rPr>
              <a:t> </a:t>
            </a:r>
            <a:r>
              <a:rPr lang="en-US" altLang="zh-CN" sz="2400" b="0" i="1" dirty="0">
                <a:sym typeface="Symbol" panose="05050102010706020507" pitchFamily="18" charset="2"/>
              </a:rPr>
              <a:t>t </a:t>
            </a:r>
            <a:r>
              <a:rPr lang="zh-CN" altLang="en-US" sz="2400" b="0" dirty="0">
                <a:sym typeface="Symbol" panose="05050102010706020507" pitchFamily="18" charset="2"/>
              </a:rPr>
              <a:t>可求出 </a:t>
            </a:r>
            <a:r>
              <a:rPr lang="en-US" altLang="zh-CN" sz="2400" b="0" i="1" dirty="0">
                <a:sym typeface="Symbol" panose="05050102010706020507" pitchFamily="18" charset="2"/>
              </a:rPr>
              <a:t>x </a:t>
            </a:r>
            <a:r>
              <a:rPr lang="zh-CN" altLang="en-US" sz="2400" b="0" dirty="0">
                <a:sym typeface="Symbol" panose="05050102010706020507" pitchFamily="18" charset="2"/>
              </a:rPr>
              <a:t>。</a:t>
            </a:r>
            <a:endParaRPr lang="zh-CN" altLang="en-US" sz="2400" b="0" dirty="0"/>
          </a:p>
        </p:txBody>
      </p:sp>
      <p:sp>
        <p:nvSpPr>
          <p:cNvPr id="11" name="Text Box 7"/>
          <p:cNvSpPr txBox="1">
            <a:spLocks noChangeArrowheads="1"/>
          </p:cNvSpPr>
          <p:nvPr/>
        </p:nvSpPr>
        <p:spPr bwMode="auto">
          <a:xfrm>
            <a:off x="495300" y="148298"/>
            <a:ext cx="25908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讨论：</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0" name="矩形 29">
                <a:extLst>
                  <a:ext uri="{FF2B5EF4-FFF2-40B4-BE49-F238E27FC236}">
                    <ele attr="{127D1E82-6960-47A7-84D5-1C10696F57A8}"/>
                  </a:ext>
                </a:extLst>
              </p:cNvPr>
              <p:cNvSpPr/>
              <p:nvPr/>
            </p:nvSpPr>
            <p:spPr>
              <a:xfrm>
                <a:off x="990600" y="2030702"/>
                <a:ext cx="519190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𝑪</m:t>
                      </m:r>
                      <m:r>
                        <a:rPr lang="zh-CN" altLang="en-US" sz="2800" b="1" i="0">
                          <a:solidFill>
                            <a:schemeClr val="tx1"/>
                          </a:solidFill>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𝑪</m:t>
                          </m:r>
                        </m:e>
                        <m:sub>
                          <m:r>
                            <m:rPr>
                              <m:sty m:val="p"/>
                            </m:rPr>
                            <a:rPr lang="en-US" altLang="zh-CN" sz="2800" b="1" i="1">
                              <a:latin typeface="Cambria Math" panose="02040503050406030204" pitchFamily="18" charset="0"/>
                            </a:rPr>
                            <m:t>s</m:t>
                          </m:r>
                        </m:sub>
                      </m:sSub>
                      <m:d>
                        <m:dPr>
                          <m:ctrlPr>
                            <a:rPr lang="en-US" altLang="zh-CN" sz="2800" b="1" i="1" smtClean="0">
                              <a:latin typeface="Cambria Math" panose="02040503050406030204" pitchFamily="18" charset="0"/>
                            </a:rPr>
                          </m:ctrlPr>
                        </m:dPr>
                        <m:e>
                          <m:r>
                            <a:rPr lang="en-US" altLang="zh-CN" sz="2800" b="1" i="1" dirty="0">
                              <a:latin typeface="Cambria Math" panose="02040503050406030204" pitchFamily="18" charset="0"/>
                            </a:rPr>
                            <m:t>𝟏</m:t>
                          </m:r>
                          <m:r>
                            <a:rPr lang="en-US" altLang="zh-CN" sz="2800" b="1" i="1" dirty="0">
                              <a:latin typeface="Cambria Math" panose="02040503050406030204" pitchFamily="18" charset="0"/>
                            </a:rPr>
                            <m:t>−</m:t>
                          </m:r>
                          <m:r>
                            <m:rPr>
                              <m:sty m:val="p"/>
                            </m:rPr>
                            <a:rPr lang="en-US" altLang="zh-CN" sz="2800" b="1" i="1" dirty="0">
                              <a:latin typeface="Cambria Math" panose="02040503050406030204" pitchFamily="18" charset="0"/>
                            </a:rPr>
                            <m:t>erf</m:t>
                          </m:r>
                          <m:r>
                            <a:rPr lang="en-US" altLang="zh-CN" sz="2800" b="1" i="1" dirty="0">
                              <a:latin typeface="Cambria Math" panose="02040503050406030204" pitchFamily="18" charset="0"/>
                            </a:rPr>
                            <m:t>⁡(</m:t>
                          </m:r>
                          <m:r>
                            <a:rPr lang="zh-CN" altLang="en-US" sz="2800" b="1" i="1" dirty="0">
                              <a:latin typeface="Cambria Math" panose="02040503050406030204" pitchFamily="18" charset="0"/>
                            </a:rPr>
                            <m:t>𝜷</m:t>
                          </m:r>
                          <m:r>
                            <a:rPr lang="zh-CN" altLang="en-US" sz="2800" b="1" i="1" dirty="0">
                              <a:latin typeface="Cambria Math" panose="02040503050406030204" pitchFamily="18" charset="0"/>
                            </a:rPr>
                            <m:t>)</m:t>
                          </m:r>
                        </m:e>
                      </m:d>
                    </m:oMath>
                  </m:oMathPara>
                </a14:m>
                <a:endParaRPr lang="zh-CN" altLang="en-US" sz="2800" b="1" dirty="0">
                  <a:solidFill>
                    <a:srgbClr val="0000FF"/>
                  </a:solidFill>
                  <a:latin typeface="Cambria Math" panose="02040503050406030204" pitchFamily="18" charset="0"/>
                </a:endParaRPr>
              </a:p>
            </p:txBody>
          </p:sp>
        </mc:Choice>
        <mc:Fallback>
          <p:sp>
            <p:nvSpPr>
              <p:cNvPr id="30" name="矩形 29"/>
              <p:cNvSpPr>
                <a:spLocks noRot="1" noChangeAspect="1" noMove="1" noResize="1" noEditPoints="1" noAdjustHandles="1" noChangeArrowheads="1" noChangeShapeType="1" noTextEdit="1"/>
              </p:cNvSpPr>
              <p:nvPr/>
            </p:nvSpPr>
            <p:spPr>
              <a:xfrm>
                <a:off x="1474470" y="1717647"/>
                <a:ext cx="5191905"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9" grpId="0" bldLvl="0" animBg="1" autoUpdateAnimBg="0"/>
      <p:bldP spid="3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54000"/>
            <a:ext cx="7315200" cy="2143125"/>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50000"/>
              </a:spcBef>
              <a:buFont typeface="Arial" panose="020B0604020202020204" pitchFamily="34" charset="0"/>
              <a:buNone/>
              <a:defRPr/>
            </a:pPr>
            <a:r>
              <a:rPr lang="zh-CN" altLang="en-US" sz="2600" dirty="0">
                <a:solidFill>
                  <a:srgbClr val="000000"/>
                </a:solidFill>
              </a:rPr>
              <a:t>一维非稳态扩散：</a:t>
            </a:r>
            <a:endParaRPr lang="zh-CN" altLang="en-US" sz="2600" dirty="0">
              <a:solidFill>
                <a:srgbClr val="000000"/>
              </a:solidFill>
            </a:endParaRPr>
          </a:p>
        </p:txBody>
      </p:sp>
      <p:sp>
        <p:nvSpPr>
          <p:cNvPr id="4" name="Rectangle 3"/>
          <p:cNvSpPr/>
          <p:nvPr/>
        </p:nvSpPr>
        <p:spPr>
          <a:xfrm>
            <a:off x="1828800" y="2422525"/>
            <a:ext cx="6400800"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50000"/>
              </a:spcBef>
              <a:buFont typeface="Arial" panose="020B0604020202020204" pitchFamily="34" charset="0"/>
              <a:buNone/>
              <a:defRPr/>
            </a:pPr>
            <a:r>
              <a:rPr lang="zh-CN" altLang="en-US" sz="2600" dirty="0">
                <a:solidFill>
                  <a:srgbClr val="000000"/>
                </a:solidFill>
              </a:rPr>
              <a:t>公式由菲克第二定律解得</a:t>
            </a:r>
            <a:endParaRPr lang="zh-CN" altLang="en-US" sz="2600" dirty="0">
              <a:solidFill>
                <a:srgbClr val="000000"/>
              </a:solidFill>
            </a:endParaRPr>
          </a:p>
        </p:txBody>
      </p:sp>
      <p:sp>
        <p:nvSpPr>
          <p:cNvPr id="6" name="Rectangle 5"/>
          <p:cNvSpPr/>
          <p:nvPr/>
        </p:nvSpPr>
        <p:spPr>
          <a:xfrm>
            <a:off x="1828800" y="4137025"/>
            <a:ext cx="6400800"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50000"/>
              </a:spcBef>
              <a:buFont typeface="Arial" panose="020B0604020202020204" pitchFamily="34" charset="0"/>
              <a:buNone/>
              <a:defRPr/>
            </a:pPr>
            <a:r>
              <a:rPr lang="zh-CN" altLang="en-US" sz="2600" dirty="0">
                <a:solidFill>
                  <a:srgbClr val="000000"/>
                </a:solidFill>
              </a:rPr>
              <a:t>扩散距离与时间成抛物线规律</a:t>
            </a:r>
            <a:endParaRPr lang="zh-CN" altLang="en-US" sz="2600" dirty="0">
              <a:solidFill>
                <a:srgbClr val="000000"/>
              </a:solidFill>
            </a:endParaRPr>
          </a:p>
        </p:txBody>
      </p:sp>
      <p:sp>
        <p:nvSpPr>
          <p:cNvPr id="7" name="Rectangle 6"/>
          <p:cNvSpPr/>
          <p:nvPr/>
        </p:nvSpPr>
        <p:spPr>
          <a:xfrm>
            <a:off x="1828800" y="4994275"/>
            <a:ext cx="6400800"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50000"/>
              </a:spcBef>
              <a:buFont typeface="Arial" panose="020B0604020202020204" pitchFamily="34" charset="0"/>
              <a:buNone/>
              <a:defRPr/>
            </a:pPr>
            <a:r>
              <a:rPr lang="zh-CN" altLang="en-US" sz="2600" dirty="0">
                <a:solidFill>
                  <a:srgbClr val="000000"/>
                </a:solidFill>
              </a:rPr>
              <a:t>可用于渗碳计算</a:t>
            </a:r>
            <a:endParaRPr lang="zh-CN" altLang="en-US" sz="2600" dirty="0">
              <a:solidFill>
                <a:srgbClr val="000000"/>
              </a:solidFill>
            </a:endParaRPr>
          </a:p>
        </p:txBody>
      </p:sp>
      <p:sp>
        <p:nvSpPr>
          <p:cNvPr id="8" name="Rectangle 7"/>
          <p:cNvSpPr>
            <a:spLocks noChangeAspect="1"/>
          </p:cNvSpPr>
          <p:nvPr>
            <p:custDataLst>
              <p:tags r:id="rId1"/>
            </p:custDataLst>
          </p:nvPr>
        </p:nvSpPr>
        <p:spPr>
          <a:xfrm>
            <a:off x="1114425" y="2487613"/>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buFont typeface="Arial" panose="020B0604020202020204" pitchFamily="34" charset="0"/>
              <a:buNone/>
              <a:defRPr/>
            </a:pPr>
            <a:r>
              <a:rPr lang="en-US" altLang="zh-CN" sz="1600">
                <a:solidFill>
                  <a:srgbClr val="FFFFFF"/>
                </a:solidFill>
              </a:rPr>
              <a:t>A</a:t>
            </a:r>
            <a:endParaRPr lang="zh-CN" altLang="en-US" sz="1600">
              <a:solidFill>
                <a:srgbClr val="FFFFFF"/>
              </a:solidFill>
            </a:endParaRPr>
          </a:p>
        </p:txBody>
      </p:sp>
      <p:sp>
        <p:nvSpPr>
          <p:cNvPr id="9" name="Rectangle 8"/>
          <p:cNvSpPr>
            <a:spLocks noChangeAspect="1"/>
          </p:cNvSpPr>
          <p:nvPr>
            <p:custDataLst>
              <p:tags r:id="rId2"/>
            </p:custDataLst>
          </p:nvPr>
        </p:nvSpPr>
        <p:spPr>
          <a:xfrm>
            <a:off x="1114425" y="3344863"/>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buFont typeface="Arial" panose="020B0604020202020204" pitchFamily="34" charset="0"/>
              <a:buNone/>
              <a:defRPr/>
            </a:pPr>
            <a:r>
              <a:rPr lang="en-US" altLang="zh-CN" sz="1600">
                <a:solidFill>
                  <a:srgbClr val="FFFFFF"/>
                </a:solidFill>
              </a:rPr>
              <a:t>B</a:t>
            </a:r>
            <a:endParaRPr lang="zh-CN" altLang="en-US" sz="1600">
              <a:solidFill>
                <a:srgbClr val="FFFFFF"/>
              </a:solidFill>
            </a:endParaRPr>
          </a:p>
        </p:txBody>
      </p:sp>
      <p:sp>
        <p:nvSpPr>
          <p:cNvPr id="10" name="Rectangle 9"/>
          <p:cNvSpPr>
            <a:spLocks noChangeAspect="1"/>
          </p:cNvSpPr>
          <p:nvPr>
            <p:custDataLst>
              <p:tags r:id="rId3"/>
            </p:custDataLst>
          </p:nvPr>
        </p:nvSpPr>
        <p:spPr>
          <a:xfrm>
            <a:off x="1114425" y="4202113"/>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buFont typeface="Arial" panose="020B0604020202020204" pitchFamily="34" charset="0"/>
              <a:buNone/>
              <a:defRPr/>
            </a:pPr>
            <a:r>
              <a:rPr lang="en-US" altLang="zh-CN" sz="1600">
                <a:solidFill>
                  <a:srgbClr val="FFFFFF"/>
                </a:solidFill>
              </a:rPr>
              <a:t>C</a:t>
            </a:r>
            <a:endParaRPr lang="zh-CN" altLang="en-US" sz="1600">
              <a:solidFill>
                <a:srgbClr val="FFFFFF"/>
              </a:solidFill>
            </a:endParaRPr>
          </a:p>
        </p:txBody>
      </p:sp>
      <p:sp>
        <p:nvSpPr>
          <p:cNvPr id="11" name="Rectangle 10"/>
          <p:cNvSpPr>
            <a:spLocks noChangeAspect="1"/>
          </p:cNvSpPr>
          <p:nvPr>
            <p:custDataLst>
              <p:tags r:id="rId4"/>
            </p:custDataLst>
          </p:nvPr>
        </p:nvSpPr>
        <p:spPr>
          <a:xfrm>
            <a:off x="1114425" y="5059363"/>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buFont typeface="Arial" panose="020B0604020202020204" pitchFamily="34" charset="0"/>
              <a:buNone/>
              <a:defRPr/>
            </a:pPr>
            <a:r>
              <a:rPr lang="en-US" altLang="zh-CN" sz="1600">
                <a:solidFill>
                  <a:srgbClr val="FFFFFF"/>
                </a:solidFill>
              </a:rPr>
              <a:t>D</a:t>
            </a:r>
            <a:endParaRPr lang="zh-CN" altLang="en-US" sz="1600">
              <a:solidFill>
                <a:srgbClr val="FFFFFF"/>
              </a:solidFill>
            </a:endParaRPr>
          </a:p>
        </p:txBody>
      </p:sp>
      <p:sp>
        <p:nvSpPr>
          <p:cNvPr id="12" name="Rounded Rectangle 11"/>
          <p:cNvSpPr/>
          <p:nvPr>
            <p:custDataLst>
              <p:tags r:id="rId5"/>
            </p:custDataLst>
          </p:nvPr>
        </p:nvSpPr>
        <p:spPr>
          <a:xfrm>
            <a:off x="6172200" y="6215063"/>
            <a:ext cx="1543050" cy="411162"/>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buFont typeface="Arial" panose="020B0604020202020204" pitchFamily="34" charset="0"/>
              <a:buNone/>
              <a:defRPr/>
            </a:pPr>
            <a:r>
              <a:rPr lang="zh-CN" altLang="en-US" sz="1600" dirty="0">
                <a:solidFill>
                  <a:srgbClr val="FFFFFF"/>
                </a:solidFill>
              </a:rPr>
              <a:t>提交</a:t>
            </a:r>
            <a:endParaRPr lang="zh-CN" altLang="en-US" sz="1600" dirty="0">
              <a:solidFill>
                <a:srgbClr val="FFFFFF"/>
              </a:solidFill>
            </a:endParaRPr>
          </a:p>
        </p:txBody>
      </p:sp>
      <p:sp>
        <p:nvSpPr>
          <p:cNvPr id="17" name="Rectangle 16"/>
          <p:cNvSpPr/>
          <p:nvPr/>
        </p:nvSpPr>
        <p:spPr>
          <a:xfrm>
            <a:off x="1828800" y="3279775"/>
            <a:ext cx="6832600"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50000"/>
              </a:spcBef>
              <a:buFont typeface="Arial" panose="020B0604020202020204" pitchFamily="34" charset="0"/>
              <a:buNone/>
              <a:defRPr/>
            </a:pPr>
            <a:r>
              <a:rPr lang="zh-CN" altLang="en-US" sz="2600" dirty="0">
                <a:solidFill>
                  <a:srgbClr val="000000"/>
                </a:solidFill>
              </a:rPr>
              <a:t>无穷长系统扩散曲线在界面两侧呈中心对称</a:t>
            </a:r>
            <a:endParaRPr lang="zh-CN" altLang="en-US" sz="2600" dirty="0">
              <a:solidFill>
                <a:srgbClr val="000000"/>
              </a:solidFill>
            </a:endParaRPr>
          </a:p>
        </p:txBody>
      </p:sp>
      <p:grpSp>
        <p:nvGrpSpPr>
          <p:cNvPr id="18" name="组合 17"/>
          <p:cNvGrpSpPr/>
          <p:nvPr>
            <p:custDataLst>
              <p:tags r:id="rId6"/>
            </p:custDataLst>
          </p:nvPr>
        </p:nvGrpSpPr>
        <p:grpSpPr>
          <a:xfrm>
            <a:off x="0" y="0"/>
            <a:ext cx="9144000" cy="635000"/>
            <a:chOff x="0" y="0"/>
            <a:chExt cx="9144000" cy="635000"/>
          </a:xfrm>
        </p:grpSpPr>
        <p:sp>
          <p:nvSpPr>
            <p:cNvPr id="15"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ColorBlock"/>
            <p:cNvSpPr/>
            <p:nvPr>
              <p:custDataLst>
                <p:tags r:id="rId8"/>
              </p:custDataLst>
            </p:nvPr>
          </p:nvSpPr>
          <p:spPr bwMode="auto">
            <a:xfrm>
              <a:off x="0" y="0"/>
              <a:ext cx="2540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50000"/>
                </a:spcBef>
                <a:buFont typeface="Arial" panose="020B0604020202020204" pitchFamily="34" charset="0"/>
                <a:buNone/>
                <a:defRPr/>
              </a:pPr>
              <a:endParaRPr lang="zh-CN" altLang="en-US"/>
            </a:p>
          </p:txBody>
        </p:sp>
        <p:sp>
          <p:nvSpPr>
            <p:cNvPr id="14" name="TypeText"/>
            <p:cNvSpPr/>
            <p:nvPr>
              <p:custDataLst>
                <p:tags r:id="rId9"/>
              </p:custDataLst>
            </p:nvPr>
          </p:nvSpPr>
          <p:spPr bwMode="auto">
            <a:xfrm>
              <a:off x="254000" y="0"/>
              <a:ext cx="1270000" cy="635000"/>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spcBef>
                  <a:spcPct val="50000"/>
                </a:spcBef>
                <a:buFont typeface="Arial" panose="020B0604020202020204" pitchFamily="34" charset="0"/>
                <a:buNone/>
                <a:defRPr/>
              </a:pPr>
              <a:r>
                <a:rPr lang="zh-CN" altLang="en-US" sz="2600">
                  <a:solidFill>
                    <a:srgbClr val="000000"/>
                  </a:solidFill>
                </a:rPr>
                <a:t>多选题</a:t>
              </a:r>
              <a:endParaRPr lang="zh-CN" altLang="en-US" sz="2600">
                <a:solidFill>
                  <a:srgbClr val="000000"/>
                </a:solidFill>
              </a:endParaRPr>
            </a:p>
          </p:txBody>
        </p:sp>
        <p:sp>
          <p:nvSpPr>
            <p:cNvPr id="16" name="TipText"/>
            <p:cNvSpPr txBox="1"/>
            <p:nvPr>
              <p:custDataLst>
                <p:tags r:id="rId10"/>
              </p:custDataLst>
            </p:nvPr>
          </p:nvSpPr>
          <p:spPr bwMode="auto">
            <a:xfrm>
              <a:off x="1502093" y="109220"/>
              <a:ext cx="2286000" cy="508000"/>
            </a:xfrm>
            <a:prstGeom prst="rect">
              <a:avLst/>
            </a:prstGeom>
            <a:grpFill/>
            <a:ln w="9525">
              <a:noFill/>
              <a:miter lim="800000"/>
            </a:ln>
            <a:effectLst>
              <a:prstShdw prst="shdw17" dist="17961" dir="2700000">
                <a:schemeClr val="accent1">
                  <a:gamma/>
                  <a:shade val="60000"/>
                  <a:invGamma/>
                </a:schemeClr>
              </a:prstShdw>
            </a:effectLst>
          </p:spPr>
          <p:txBody>
            <a:bodyPr vert="horz" wrap="none" rtlCol="0" anchor="ctr" anchorCtr="0">
              <a:noAutofit/>
            </a:bodyPr>
            <a:lstStyle/>
            <a:p>
              <a:r>
                <a:rPr lang="en-US" altLang="zh-CN" sz="2000" b="1" smtClean="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b="1" smtClean="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b="1" dirty="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5" name="图片 4"/>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endParaRPr lang="zh-CN" altLang="en-US" dirty="0"/>
          </a:p>
        </p:txBody>
      </p:sp>
      <p:sp>
        <p:nvSpPr>
          <p:cNvPr id="4" name="文本框 3"/>
          <p:cNvSpPr txBox="1"/>
          <p:nvPr>
            <p:custDataLst>
              <p:tags r:id="rId1"/>
            </p:custDataLst>
          </p:nvPr>
        </p:nvSpPr>
        <p:spPr bwMode="auto">
          <a:xfrm>
            <a:off x="914400" y="635000"/>
            <a:ext cx="7315200" cy="2143125"/>
          </a:xfrm>
          <a:prstGeom prst="rect">
            <a:avLst/>
          </a:prstGeom>
          <a:grpFill/>
          <a:ln w="9525">
            <a:noFill/>
            <a:miter lim="800000"/>
          </a:ln>
          <a:effectLst>
            <a:prstShdw prst="shdw17" dist="17961" dir="2700000">
              <a:schemeClr val="accent1">
                <a:gamma/>
                <a:shade val="60000"/>
                <a:invGamma/>
              </a:schemeClr>
            </a:prstShdw>
          </a:effectLst>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研究证明，在一定温度下钢中渗碳达到指定浓度所需的扩散时间和扩散距离具有一定的比例关系。要使扩散层的深度增加二倍，则扩散时间需增加</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2"/>
            </p:custDataLst>
          </p:nvPr>
        </p:nvSpPr>
        <p:spPr bwMode="auto">
          <a:xfrm>
            <a:off x="1828800" y="2786063"/>
            <a:ext cx="6400800" cy="642938"/>
          </a:xfrm>
          <a:prstGeom prst="rect">
            <a:avLst/>
          </a:prstGeom>
          <a:grpFill/>
          <a:ln w="9525">
            <a:noFill/>
            <a:miter lim="800000"/>
          </a:ln>
          <a:effectLst>
            <a:prstShdw prst="shdw17" dist="17961" dir="2700000">
              <a:schemeClr val="accent1">
                <a:gamma/>
                <a:shade val="60000"/>
                <a:invGamma/>
              </a:schemeClr>
            </a:prstShdw>
          </a:effectLst>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四倍</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3"/>
            </p:custDataLst>
          </p:nvPr>
        </p:nvSpPr>
        <p:spPr bwMode="auto">
          <a:xfrm>
            <a:off x="1828800" y="3643313"/>
            <a:ext cx="6400800" cy="642938"/>
          </a:xfrm>
          <a:prstGeom prst="rect">
            <a:avLst/>
          </a:prstGeom>
          <a:grpFill/>
          <a:ln w="9525">
            <a:noFill/>
            <a:miter lim="800000"/>
          </a:ln>
          <a:effectLst>
            <a:prstShdw prst="shdw17" dist="17961" dir="2700000">
              <a:schemeClr val="accent1">
                <a:gamma/>
                <a:shade val="60000"/>
                <a:invGamma/>
              </a:schemeClr>
            </a:prstShdw>
          </a:effectLst>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二倍</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4"/>
            </p:custDataLst>
          </p:nvPr>
        </p:nvSpPr>
        <p:spPr bwMode="auto">
          <a:xfrm>
            <a:off x="1828800" y="4500563"/>
            <a:ext cx="6400800" cy="642938"/>
          </a:xfrm>
          <a:prstGeom prst="rect">
            <a:avLst/>
          </a:prstGeom>
          <a:grpFill/>
          <a:ln w="9525">
            <a:noFill/>
            <a:miter lim="800000"/>
          </a:ln>
          <a:effectLst>
            <a:prstShdw prst="shdw17" dist="17961" dir="2700000">
              <a:schemeClr val="accent1">
                <a:gamma/>
                <a:shade val="60000"/>
                <a:invGamma/>
              </a:schemeClr>
            </a:prstShdw>
          </a:effectLst>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三倍</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5"/>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6"/>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7"/>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圆角矩形 12"/>
          <p:cNvSpPr/>
          <p:nvPr>
            <p:custDataLst>
              <p:tags r:id="rId8"/>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p:cNvGrpSpPr/>
          <p:nvPr>
            <p:custDataLst>
              <p:tags r:id="rId9"/>
            </p:custDataLst>
          </p:nvPr>
        </p:nvGrpSpPr>
        <p:grpSpPr>
          <a:xfrm>
            <a:off x="0" y="0"/>
            <a:ext cx="9144000" cy="635000"/>
            <a:chOff x="0" y="0"/>
            <a:chExt cx="9144000" cy="635000"/>
          </a:xfrm>
        </p:grpSpPr>
        <p:sp>
          <p:nvSpPr>
            <p:cNvPr id="14" name="TitleBackground"/>
            <p:cNvSpPr/>
            <p:nvPr>
              <p:custDataLst>
                <p:tags r:id="rId10"/>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1"/>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2"/>
              </p:custDataLst>
            </p:nvPr>
          </p:nvSpPr>
          <p:spPr bwMode="auto">
            <a:xfrm>
              <a:off x="254000" y="0"/>
              <a:ext cx="1905000" cy="635000"/>
            </a:xfrm>
            <a:prstGeom prst="rect">
              <a:avLst/>
            </a:prstGeom>
            <a:grpFill/>
            <a:ln w="9525">
              <a:noFill/>
              <a:miter lim="800000"/>
            </a:ln>
            <a:effectLst>
              <a:prstShdw prst="shdw17" dist="17961" dir="2700000">
                <a:schemeClr val="accent1">
                  <a:gamma/>
                  <a:shade val="60000"/>
                  <a:invGamma/>
                </a:schemeClr>
              </a:prstShdw>
            </a:effectLst>
          </p:spPr>
          <p:txBody>
            <a:bodyPr vert="horz" wrap="none" rtlCol="0" anchor="ctr" anchorCtr="0">
              <a:noAutofit/>
            </a:bodyPr>
            <a:lstStyle/>
            <a:p>
              <a:r>
                <a:rPr lang="zh-CN" altLang="en-US" sz="2600" b="1" smtClean="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b="1" dirty="0">
                <a:solidFill>
                  <a:srgbClr val="00000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ipText"/>
            <p:cNvSpPr txBox="1"/>
            <p:nvPr>
              <p:custDataLst>
                <p:tags r:id="rId13"/>
              </p:custDataLst>
            </p:nvPr>
          </p:nvSpPr>
          <p:spPr bwMode="auto">
            <a:xfrm>
              <a:off x="1525905" y="109220"/>
              <a:ext cx="2286000" cy="508000"/>
            </a:xfrm>
            <a:prstGeom prst="rect">
              <a:avLst/>
            </a:prstGeom>
            <a:grpFill/>
            <a:ln w="9525">
              <a:noFill/>
              <a:miter lim="800000"/>
            </a:ln>
            <a:effectLst>
              <a:prstShdw prst="shdw17" dist="17961" dir="2700000">
                <a:schemeClr val="accent1">
                  <a:gamma/>
                  <a:shade val="60000"/>
                  <a:invGamma/>
                </a:schemeClr>
              </a:prstShdw>
            </a:effectLst>
          </p:spPr>
          <p:txBody>
            <a:bodyPr vert="horz" wrap="none" rtlCol="0" anchor="ctr" anchorCtr="0">
              <a:noAutofit/>
            </a:bodyPr>
            <a:lstStyle/>
            <a:p>
              <a:r>
                <a:rPr lang="en-US" altLang="zh-CN" sz="2000" b="1" smtClean="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b="1" smtClean="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b="1" dirty="0">
                <a:solidFill>
                  <a:srgbClr val="808080"/>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6"/>
    </p:custDataLst>
  </p:cSld>
  <p:clrMapOvr>
    <a:masterClrMapping/>
  </p:clrMapOvr>
  <mc:AlternateContent xmlns:mc="http://schemas.openxmlformats.org/markup-compatibility/2006">
    <mc:Choice xmlns:p14="http://schemas.microsoft.com/office/powerpoint/2010/main" Requires="p14">
      <p:transition spd="slow" p14:dur="999" advClick="0" advTm="0"/>
    </mc:Choice>
    <mc:Fallback>
      <p:transition spd="slow" advClick="0"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第八章  非稳态扩散半无穷长系统">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372153" y="1094199"/>
            <a:ext cx="8520700" cy="479289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080" y="804317"/>
            <a:ext cx="8554720" cy="1569660"/>
          </a:xfrm>
          <a:prstGeom prst="rect">
            <a:avLst/>
          </a:prstGeom>
        </p:spPr>
        <p:txBody>
          <a:bodyPr wrap="square">
            <a:spAutoFit/>
          </a:bodyPr>
          <a:lstStyle/>
          <a:p>
            <a:pPr marR="6350"/>
            <a:r>
              <a:rPr lang="zh-CN" altLang="en-US" sz="2400" dirty="0">
                <a:solidFill>
                  <a:srgbClr val="000000"/>
                </a:solidFill>
                <a:latin typeface="华文新魏" panose="02010800040101010101" pitchFamily="2" charset="-122"/>
                <a:ea typeface="华文新魏" panose="02010800040101010101" pitchFamily="2" charset="-122"/>
              </a:rPr>
              <a:t>以扩散系数为常数的一维扩散为例，介绍用有限差分法求数值解的过程。 </a:t>
            </a:r>
            <a:r>
              <a:rPr lang="zh-CN" altLang="en-US" sz="2400" dirty="0">
                <a:solidFill>
                  <a:srgbClr val="FF0000"/>
                </a:solidFill>
                <a:latin typeface="华文新魏" panose="02010800040101010101" pitchFamily="2" charset="-122"/>
                <a:ea typeface="华文新魏" panose="02010800040101010101" pitchFamily="2" charset="-122"/>
              </a:rPr>
              <a:t>差分方法就是用有限差分近似表示微分的方法</a:t>
            </a:r>
            <a:r>
              <a:rPr lang="zh-CN" altLang="en-US" sz="2400" dirty="0">
                <a:solidFill>
                  <a:srgbClr val="000000"/>
                </a:solidFill>
                <a:latin typeface="华文新魏" panose="02010800040101010101" pitchFamily="2" charset="-122"/>
                <a:ea typeface="华文新魏" panose="02010800040101010101" pitchFamily="2" charset="-122"/>
              </a:rPr>
              <a:t>。通常用网格（一维或多维的，视所讨论域的维数而定）覆盖所讨论的域，网格中离散的格点的集合代替了原来的连续域。 </a:t>
            </a:r>
            <a:endParaRPr lang="zh-CN" altLang="en-US" sz="2400" dirty="0"/>
          </a:p>
        </p:txBody>
      </p:sp>
      <p:sp>
        <p:nvSpPr>
          <p:cNvPr id="4" name="矩形 3"/>
          <p:cNvSpPr/>
          <p:nvPr/>
        </p:nvSpPr>
        <p:spPr>
          <a:xfrm>
            <a:off x="132080" y="3653025"/>
            <a:ext cx="4988560" cy="1938992"/>
          </a:xfrm>
          <a:prstGeom prst="rect">
            <a:avLst/>
          </a:prstGeom>
        </p:spPr>
        <p:txBody>
          <a:bodyPr wrap="square">
            <a:spAutoFit/>
          </a:bodyPr>
          <a:lstStyle/>
          <a:p>
            <a:r>
              <a:rPr lang="zh-CN" altLang="en-US" sz="2000" dirty="0">
                <a:solidFill>
                  <a:srgbClr val="000000"/>
                </a:solidFill>
                <a:latin typeface="华文新魏" panose="02010800040101010101" pitchFamily="2" charset="-122"/>
                <a:ea typeface="华文新魏" panose="02010800040101010101" pitchFamily="2" charset="-122"/>
              </a:rPr>
              <a:t>例如：我们讨论的一维扩散，浓度是距离</a:t>
            </a:r>
            <a:r>
              <a:rPr lang="en-US" altLang="zh-CN" sz="2000" i="1" dirty="0">
                <a:solidFill>
                  <a:srgbClr val="000000"/>
                </a:solidFill>
                <a:latin typeface="Times New Roman" panose="02020603050405020304" pitchFamily="18" charset="0"/>
                <a:ea typeface="华文新魏" panose="02010800040101010101" pitchFamily="2" charset="-122"/>
              </a:rPr>
              <a:t>x</a:t>
            </a:r>
            <a:r>
              <a:rPr lang="zh-CN" altLang="en-US" sz="2000" dirty="0">
                <a:solidFill>
                  <a:srgbClr val="000000"/>
                </a:solidFill>
                <a:latin typeface="华文新魏" panose="02010800040101010101" pitchFamily="2" charset="-122"/>
                <a:ea typeface="华文新魏" panose="02010800040101010101" pitchFamily="2" charset="-122"/>
              </a:rPr>
              <a:t>和时间</a:t>
            </a:r>
            <a:r>
              <a:rPr lang="en-US" altLang="zh-CN" sz="2000" i="1" dirty="0">
                <a:solidFill>
                  <a:srgbClr val="000000"/>
                </a:solidFill>
                <a:latin typeface="Times New Roman" panose="02020603050405020304" pitchFamily="18" charset="0"/>
                <a:ea typeface="华文新魏" panose="02010800040101010101" pitchFamily="2" charset="-122"/>
              </a:rPr>
              <a:t>t</a:t>
            </a:r>
            <a:r>
              <a:rPr lang="zh-CN" altLang="en-US" sz="2000" dirty="0">
                <a:solidFill>
                  <a:srgbClr val="000000"/>
                </a:solidFill>
                <a:latin typeface="华文新魏" panose="02010800040101010101" pitchFamily="2" charset="-122"/>
                <a:ea typeface="华文新魏" panose="02010800040101010101" pitchFamily="2" charset="-122"/>
              </a:rPr>
              <a:t>的函数</a:t>
            </a:r>
            <a:r>
              <a:rPr lang="en-US" altLang="zh-CN" sz="2000" i="1" dirty="0">
                <a:solidFill>
                  <a:srgbClr val="000000"/>
                </a:solidFill>
                <a:latin typeface="Times New Roman" panose="02020603050405020304" pitchFamily="18" charset="0"/>
                <a:ea typeface="华文新魏" panose="02010800040101010101" pitchFamily="2" charset="-122"/>
              </a:rPr>
              <a:t>C</a:t>
            </a:r>
            <a:r>
              <a:rPr lang="en-US" altLang="zh-CN" sz="2000" dirty="0">
                <a:solidFill>
                  <a:srgbClr val="000000"/>
                </a:solidFill>
                <a:latin typeface="Times New Roman" panose="02020603050405020304" pitchFamily="18" charset="0"/>
                <a:ea typeface="华文新魏" panose="02010800040101010101" pitchFamily="2" charset="-122"/>
              </a:rPr>
              <a:t>(</a:t>
            </a:r>
            <a:r>
              <a:rPr lang="en-US" altLang="zh-CN" sz="2000" i="1" dirty="0">
                <a:solidFill>
                  <a:srgbClr val="000000"/>
                </a:solidFill>
                <a:latin typeface="Times New Roman" panose="02020603050405020304" pitchFamily="18" charset="0"/>
                <a:ea typeface="华文新魏" panose="02010800040101010101" pitchFamily="2" charset="-122"/>
              </a:rPr>
              <a:t>x</a:t>
            </a:r>
            <a:r>
              <a:rPr lang="zh-CN" altLang="en-US" sz="2000" dirty="0">
                <a:solidFill>
                  <a:srgbClr val="000000"/>
                </a:solidFill>
                <a:latin typeface="华文新魏" panose="02010800040101010101" pitchFamily="2" charset="-122"/>
                <a:ea typeface="华文新魏" panose="02010800040101010101" pitchFamily="2" charset="-122"/>
              </a:rPr>
              <a:t>，</a:t>
            </a:r>
            <a:r>
              <a:rPr lang="en-US" altLang="zh-CN" sz="2000" i="1" dirty="0">
                <a:solidFill>
                  <a:srgbClr val="000000"/>
                </a:solidFill>
                <a:latin typeface="Times New Roman" panose="02020603050405020304" pitchFamily="18" charset="0"/>
                <a:ea typeface="华文新魏" panose="02010800040101010101" pitchFamily="2" charset="-122"/>
              </a:rPr>
              <a:t>t</a:t>
            </a:r>
            <a:r>
              <a:rPr lang="en-US" altLang="zh-CN" sz="2000" dirty="0">
                <a:solidFill>
                  <a:srgbClr val="000000"/>
                </a:solidFill>
                <a:latin typeface="Times New Roman" panose="02020603050405020304" pitchFamily="18" charset="0"/>
                <a:ea typeface="华文新魏" panose="02010800040101010101" pitchFamily="2" charset="-122"/>
              </a:rPr>
              <a:t>)</a:t>
            </a:r>
            <a:r>
              <a:rPr lang="zh-CN" altLang="en-US" sz="2000" dirty="0">
                <a:solidFill>
                  <a:srgbClr val="000000"/>
                </a:solidFill>
                <a:latin typeface="华文新魏" panose="02010800040101010101" pitchFamily="2" charset="-122"/>
                <a:ea typeface="华文新魏" panose="02010800040101010101" pitchFamily="2" charset="-122"/>
              </a:rPr>
              <a:t>。这个域是二维的，其中一维是</a:t>
            </a:r>
            <a:r>
              <a:rPr lang="en-US" altLang="zh-CN" sz="2000" i="1" dirty="0">
                <a:solidFill>
                  <a:srgbClr val="000000"/>
                </a:solidFill>
                <a:latin typeface="Times New Roman" panose="02020603050405020304" pitchFamily="18" charset="0"/>
                <a:ea typeface="华文新魏" panose="02010800040101010101" pitchFamily="2" charset="-122"/>
              </a:rPr>
              <a:t>x</a:t>
            </a:r>
            <a:r>
              <a:rPr lang="zh-CN" altLang="en-US" sz="2000" dirty="0">
                <a:solidFill>
                  <a:srgbClr val="000000"/>
                </a:solidFill>
                <a:latin typeface="华文新魏" panose="02010800040101010101" pitchFamily="2" charset="-122"/>
                <a:ea typeface="华文新魏" panose="02010800040101010101" pitchFamily="2" charset="-122"/>
              </a:rPr>
              <a:t>，另一维是</a:t>
            </a:r>
            <a:r>
              <a:rPr lang="en-US" altLang="zh-CN" sz="2000" i="1" dirty="0">
                <a:solidFill>
                  <a:srgbClr val="000000"/>
                </a:solidFill>
                <a:latin typeface="Times New Roman" panose="02020603050405020304" pitchFamily="18" charset="0"/>
                <a:ea typeface="华文新魏" panose="02010800040101010101" pitchFamily="2" charset="-122"/>
              </a:rPr>
              <a:t>t</a:t>
            </a:r>
            <a:r>
              <a:rPr lang="zh-CN" altLang="en-US" sz="2000" dirty="0">
                <a:solidFill>
                  <a:srgbClr val="000000"/>
                </a:solidFill>
                <a:latin typeface="华文新魏" panose="02010800040101010101" pitchFamily="2" charset="-122"/>
                <a:ea typeface="华文新魏" panose="02010800040101010101" pitchFamily="2" charset="-122"/>
              </a:rPr>
              <a:t>。设网格是等间距的，间距分别为</a:t>
            </a:r>
            <a:r>
              <a:rPr lang="en-US" altLang="zh-CN" sz="2000" dirty="0" err="1">
                <a:solidFill>
                  <a:srgbClr val="000000"/>
                </a:solidFill>
                <a:latin typeface="华文新魏" panose="02010800040101010101" pitchFamily="2" charset="-122"/>
                <a:ea typeface="华文新魏" panose="02010800040101010101" pitchFamily="2" charset="-122"/>
              </a:rPr>
              <a:t>Δ</a:t>
            </a:r>
            <a:r>
              <a:rPr lang="en-US" altLang="zh-CN" sz="2000" i="1" dirty="0" err="1">
                <a:solidFill>
                  <a:srgbClr val="000000"/>
                </a:solidFill>
                <a:latin typeface="Times New Roman" panose="02020603050405020304" pitchFamily="18" charset="0"/>
                <a:ea typeface="华文新魏" panose="02010800040101010101" pitchFamily="2" charset="-122"/>
              </a:rPr>
              <a:t>x</a:t>
            </a:r>
            <a:r>
              <a:rPr lang="zh-CN" altLang="en-US" sz="2000" dirty="0">
                <a:solidFill>
                  <a:srgbClr val="000000"/>
                </a:solidFill>
                <a:latin typeface="华文新魏" panose="02010800040101010101" pitchFamily="2" charset="-122"/>
                <a:ea typeface="华文新魏" panose="02010800040101010101" pitchFamily="2" charset="-122"/>
              </a:rPr>
              <a:t>和</a:t>
            </a:r>
            <a:r>
              <a:rPr lang="en-US" altLang="zh-CN" sz="2000" dirty="0" err="1">
                <a:solidFill>
                  <a:srgbClr val="000000"/>
                </a:solidFill>
                <a:latin typeface="华文新魏" panose="02010800040101010101" pitchFamily="2" charset="-122"/>
                <a:ea typeface="华文新魏" panose="02010800040101010101" pitchFamily="2" charset="-122"/>
              </a:rPr>
              <a:t>Δ</a:t>
            </a:r>
            <a:r>
              <a:rPr lang="en-US" altLang="zh-CN" sz="2000" i="1" dirty="0" err="1">
                <a:solidFill>
                  <a:srgbClr val="000000"/>
                </a:solidFill>
                <a:latin typeface="Times New Roman" panose="02020603050405020304" pitchFamily="18" charset="0"/>
                <a:ea typeface="华文新魏" panose="02010800040101010101" pitchFamily="2" charset="-122"/>
              </a:rPr>
              <a:t>t</a:t>
            </a:r>
            <a:r>
              <a:rPr lang="zh-CN" altLang="en-US" sz="2000" dirty="0">
                <a:solidFill>
                  <a:srgbClr val="000000"/>
                </a:solidFill>
                <a:latin typeface="华文新魏" panose="02010800040101010101" pitchFamily="2" charset="-122"/>
                <a:ea typeface="华文新魏" panose="02010800040101010101" pitchFamily="2" charset="-122"/>
              </a:rPr>
              <a:t>，第（</a:t>
            </a:r>
            <a:r>
              <a:rPr lang="en-US" altLang="zh-CN" sz="2000" i="1" dirty="0" err="1">
                <a:solidFill>
                  <a:srgbClr val="000000"/>
                </a:solidFill>
                <a:latin typeface="Times New Roman" panose="02020603050405020304" pitchFamily="18" charset="0"/>
                <a:ea typeface="华文新魏" panose="02010800040101010101" pitchFamily="2" charset="-122"/>
              </a:rPr>
              <a:t>i</a:t>
            </a:r>
            <a:r>
              <a:rPr lang="en-US" altLang="zh-CN" sz="2000" dirty="0">
                <a:solidFill>
                  <a:srgbClr val="000000"/>
                </a:solidFill>
                <a:latin typeface="Times New Roman" panose="02020603050405020304" pitchFamily="18" charset="0"/>
                <a:ea typeface="华文新魏" panose="02010800040101010101" pitchFamily="2" charset="-122"/>
              </a:rPr>
              <a:t>, </a:t>
            </a:r>
            <a:r>
              <a:rPr lang="en-US" altLang="zh-CN" sz="2000" i="1" dirty="0">
                <a:solidFill>
                  <a:srgbClr val="000000"/>
                </a:solidFill>
                <a:latin typeface="Times New Roman" panose="02020603050405020304" pitchFamily="18" charset="0"/>
                <a:ea typeface="华文新魏" panose="02010800040101010101" pitchFamily="2" charset="-122"/>
              </a:rPr>
              <a:t>j</a:t>
            </a:r>
            <a:r>
              <a:rPr lang="zh-CN" altLang="en-US" sz="2000" dirty="0">
                <a:solidFill>
                  <a:srgbClr val="000000"/>
                </a:solidFill>
                <a:latin typeface="华文新魏" panose="02010800040101010101" pitchFamily="2" charset="-122"/>
                <a:ea typeface="华文新魏" panose="02010800040101010101" pitchFamily="2" charset="-122"/>
              </a:rPr>
              <a:t>）个格点表示距离为</a:t>
            </a:r>
            <a:r>
              <a:rPr lang="en-US" altLang="zh-CN" sz="2000" i="1" dirty="0" err="1">
                <a:solidFill>
                  <a:srgbClr val="000000"/>
                </a:solidFill>
                <a:latin typeface="Times New Roman" panose="02020603050405020304" pitchFamily="18" charset="0"/>
                <a:ea typeface="华文新魏" panose="02010800040101010101" pitchFamily="2" charset="-122"/>
              </a:rPr>
              <a:t>i</a:t>
            </a:r>
            <a:r>
              <a:rPr lang="en-US" altLang="zh-CN" sz="2000" dirty="0" err="1">
                <a:solidFill>
                  <a:srgbClr val="000000"/>
                </a:solidFill>
                <a:latin typeface="Times New Roman" panose="02020603050405020304" pitchFamily="18" charset="0"/>
                <a:ea typeface="华文新魏" panose="02010800040101010101" pitchFamily="2" charset="-122"/>
              </a:rPr>
              <a:t>Δ</a:t>
            </a:r>
            <a:r>
              <a:rPr lang="en-US" altLang="zh-CN" sz="2000" i="1" dirty="0" err="1">
                <a:solidFill>
                  <a:srgbClr val="000000"/>
                </a:solidFill>
                <a:latin typeface="Times New Roman" panose="02020603050405020304" pitchFamily="18" charset="0"/>
                <a:ea typeface="华文新魏" panose="02010800040101010101" pitchFamily="2" charset="-122"/>
              </a:rPr>
              <a:t>x</a:t>
            </a:r>
            <a:r>
              <a:rPr lang="zh-CN" altLang="en-US" sz="2000" dirty="0">
                <a:solidFill>
                  <a:srgbClr val="000000"/>
                </a:solidFill>
                <a:latin typeface="华文新魏" panose="02010800040101010101" pitchFamily="2" charset="-122"/>
                <a:ea typeface="华文新魏" panose="02010800040101010101" pitchFamily="2" charset="-122"/>
              </a:rPr>
              <a:t>、时间为</a:t>
            </a:r>
            <a:r>
              <a:rPr lang="en-US" altLang="zh-CN" sz="2000" i="1" dirty="0" err="1">
                <a:solidFill>
                  <a:srgbClr val="000000"/>
                </a:solidFill>
                <a:latin typeface="Times New Roman" panose="02020603050405020304" pitchFamily="18" charset="0"/>
                <a:ea typeface="华文新魏" panose="02010800040101010101" pitchFamily="2" charset="-122"/>
              </a:rPr>
              <a:t>j</a:t>
            </a:r>
            <a:r>
              <a:rPr lang="en-US" altLang="zh-CN" sz="2000" dirty="0" err="1">
                <a:solidFill>
                  <a:srgbClr val="000000"/>
                </a:solidFill>
                <a:latin typeface="Times New Roman" panose="02020603050405020304" pitchFamily="18" charset="0"/>
                <a:ea typeface="华文新魏" panose="02010800040101010101" pitchFamily="2" charset="-122"/>
              </a:rPr>
              <a:t>Δ</a:t>
            </a:r>
            <a:r>
              <a:rPr lang="en-US" altLang="zh-CN" sz="2000" i="1" dirty="0" err="1">
                <a:solidFill>
                  <a:srgbClr val="000000"/>
                </a:solidFill>
                <a:latin typeface="Times New Roman" panose="02020603050405020304" pitchFamily="18" charset="0"/>
                <a:ea typeface="华文新魏" panose="02010800040101010101" pitchFamily="2" charset="-122"/>
              </a:rPr>
              <a:t>t</a:t>
            </a:r>
            <a:r>
              <a:rPr lang="zh-CN" altLang="en-US" sz="2000" dirty="0">
                <a:solidFill>
                  <a:srgbClr val="000000"/>
                </a:solidFill>
                <a:latin typeface="华文新魏" panose="02010800040101010101" pitchFamily="2" charset="-122"/>
                <a:ea typeface="华文新魏" panose="02010800040101010101" pitchFamily="2" charset="-122"/>
              </a:rPr>
              <a:t>，对应的浓度</a:t>
            </a:r>
            <a:endParaRPr lang="en-US" altLang="zh-CN" sz="2000" dirty="0">
              <a:solidFill>
                <a:srgbClr val="000000"/>
              </a:solidFill>
              <a:latin typeface="华文新魏" panose="02010800040101010101" pitchFamily="2" charset="-122"/>
              <a:ea typeface="华文新魏" panose="02010800040101010101" pitchFamily="2" charset="-122"/>
            </a:endParaRPr>
          </a:p>
          <a:p>
            <a:r>
              <a:rPr lang="en-US" altLang="zh-CN" sz="2000" i="1" dirty="0">
                <a:solidFill>
                  <a:srgbClr val="000000"/>
                </a:solidFill>
                <a:latin typeface="Times New Roman" panose="02020603050405020304" pitchFamily="18" charset="0"/>
                <a:ea typeface="华文新魏" panose="02010800040101010101" pitchFamily="2" charset="-122"/>
              </a:rPr>
              <a:t>C</a:t>
            </a:r>
            <a:r>
              <a:rPr lang="en-US" altLang="zh-CN" sz="2000" i="1" baseline="-25000" dirty="0">
                <a:solidFill>
                  <a:srgbClr val="000000"/>
                </a:solidFill>
                <a:latin typeface="Times New Roman" panose="02020603050405020304" pitchFamily="18" charset="0"/>
                <a:ea typeface="华文新魏" panose="02010800040101010101" pitchFamily="2" charset="-122"/>
              </a:rPr>
              <a:t>i, j</a:t>
            </a:r>
            <a:r>
              <a:rPr lang="zh-CN" altLang="en-US" sz="2000" dirty="0">
                <a:solidFill>
                  <a:srgbClr val="000000"/>
                </a:solidFill>
                <a:latin typeface="华文新魏" panose="02010800040101010101" pitchFamily="2" charset="-122"/>
                <a:ea typeface="华文新魏" panose="02010800040101010101" pitchFamily="2" charset="-122"/>
              </a:rPr>
              <a:t>表示距离为</a:t>
            </a:r>
            <a:r>
              <a:rPr lang="en-US" altLang="zh-CN" sz="2000" i="1" dirty="0" err="1">
                <a:solidFill>
                  <a:srgbClr val="000000"/>
                </a:solidFill>
                <a:latin typeface="Times New Roman" panose="02020603050405020304" pitchFamily="18" charset="0"/>
                <a:ea typeface="华文新魏" panose="02010800040101010101" pitchFamily="2" charset="-122"/>
              </a:rPr>
              <a:t>i</a:t>
            </a:r>
            <a:r>
              <a:rPr lang="en-US" altLang="zh-CN" sz="2000" dirty="0" err="1">
                <a:solidFill>
                  <a:srgbClr val="000000"/>
                </a:solidFill>
                <a:latin typeface="Times New Roman" panose="02020603050405020304" pitchFamily="18" charset="0"/>
                <a:ea typeface="华文新魏" panose="02010800040101010101" pitchFamily="2" charset="-122"/>
              </a:rPr>
              <a:t>Δ</a:t>
            </a:r>
            <a:r>
              <a:rPr lang="en-US" altLang="zh-CN" sz="2000" i="1" dirty="0" err="1">
                <a:solidFill>
                  <a:srgbClr val="000000"/>
                </a:solidFill>
                <a:latin typeface="Times New Roman" panose="02020603050405020304" pitchFamily="18" charset="0"/>
                <a:ea typeface="华文新魏" panose="02010800040101010101" pitchFamily="2" charset="-122"/>
              </a:rPr>
              <a:t>x</a:t>
            </a:r>
            <a:r>
              <a:rPr lang="zh-CN" altLang="en-US" sz="2000" dirty="0">
                <a:solidFill>
                  <a:srgbClr val="000000"/>
                </a:solidFill>
                <a:latin typeface="华文新魏" panose="02010800040101010101" pitchFamily="2" charset="-122"/>
                <a:ea typeface="华文新魏" panose="02010800040101010101" pitchFamily="2" charset="-122"/>
              </a:rPr>
              <a:t>经历时间为</a:t>
            </a:r>
            <a:r>
              <a:rPr lang="en-US" altLang="zh-CN" sz="2000" i="1" dirty="0" err="1">
                <a:solidFill>
                  <a:srgbClr val="000000"/>
                </a:solidFill>
                <a:latin typeface="Times New Roman" panose="02020603050405020304" pitchFamily="18" charset="0"/>
                <a:ea typeface="华文新魏" panose="02010800040101010101" pitchFamily="2" charset="-122"/>
              </a:rPr>
              <a:t>j</a:t>
            </a:r>
            <a:r>
              <a:rPr lang="en-US" altLang="zh-CN" sz="2000" dirty="0" err="1">
                <a:solidFill>
                  <a:srgbClr val="000000"/>
                </a:solidFill>
                <a:latin typeface="Times New Roman" panose="02020603050405020304" pitchFamily="18" charset="0"/>
                <a:ea typeface="华文新魏" panose="02010800040101010101" pitchFamily="2" charset="-122"/>
              </a:rPr>
              <a:t>Δ</a:t>
            </a:r>
            <a:r>
              <a:rPr lang="en-US" altLang="zh-CN" sz="2000" i="1" dirty="0" err="1">
                <a:solidFill>
                  <a:srgbClr val="000000"/>
                </a:solidFill>
                <a:latin typeface="Times New Roman" panose="02020603050405020304" pitchFamily="18" charset="0"/>
                <a:ea typeface="华文新魏" panose="02010800040101010101" pitchFamily="2" charset="-122"/>
              </a:rPr>
              <a:t>t</a:t>
            </a:r>
            <a:r>
              <a:rPr lang="zh-CN" altLang="en-US" sz="2000" dirty="0">
                <a:solidFill>
                  <a:srgbClr val="000000"/>
                </a:solidFill>
                <a:latin typeface="华文新魏" panose="02010800040101010101" pitchFamily="2" charset="-122"/>
                <a:ea typeface="华文新魏" panose="02010800040101010101" pitchFamily="2" charset="-122"/>
              </a:rPr>
              <a:t>的浓度</a:t>
            </a:r>
            <a:r>
              <a:rPr lang="zh-CN" altLang="en-US" sz="2000" dirty="0">
                <a:solidFill>
                  <a:srgbClr val="FFFFFF"/>
                </a:solidFill>
                <a:latin typeface="华文新魏" panose="02010800040101010101" pitchFamily="2" charset="-122"/>
                <a:ea typeface="华文新魏" panose="02010800040101010101" pitchFamily="2" charset="-122"/>
              </a:rPr>
              <a:t>。</a:t>
            </a:r>
            <a:endParaRPr lang="zh-CN" altLang="en-US" sz="2000" dirty="0"/>
          </a:p>
        </p:txBody>
      </p:sp>
      <p:pic>
        <p:nvPicPr>
          <p:cNvPr id="5" name="图片 4"/>
          <p:cNvPicPr>
            <a:picLocks noChangeAspect="1"/>
          </p:cNvPicPr>
          <p:nvPr/>
        </p:nvPicPr>
        <p:blipFill>
          <a:blip r:embed="rId1"/>
          <a:stretch>
            <a:fillRect/>
          </a:stretch>
        </p:blipFill>
        <p:spPr>
          <a:xfrm>
            <a:off x="5326520" y="3165069"/>
            <a:ext cx="3360280" cy="2829449"/>
          </a:xfrm>
          <a:prstGeom prst="rect">
            <a:avLst/>
          </a:prstGeom>
        </p:spPr>
      </p:pic>
      <p:sp>
        <p:nvSpPr>
          <p:cNvPr id="6" name="矩形 5"/>
          <p:cNvSpPr>
            <a:spLocks noChangeArrowheads="1"/>
          </p:cNvSpPr>
          <p:nvPr/>
        </p:nvSpPr>
        <p:spPr bwMode="auto">
          <a:xfrm>
            <a:off x="540428" y="127093"/>
            <a:ext cx="3993401" cy="600164"/>
          </a:xfrm>
          <a:prstGeom prst="rect">
            <a:avLst/>
          </a:prstGeom>
          <a:noFill/>
          <a:ln w="9525">
            <a:noFill/>
            <a:miter lim="800000"/>
          </a:ln>
        </p:spPr>
        <p:txBody>
          <a:bodyPr wrap="none">
            <a:spAutoFit/>
          </a:bodyPr>
          <a:lstStyle/>
          <a:p>
            <a:pPr algn="ct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扩散方程的数值解法</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bwMode="auto">
          <a:xfrm>
            <a:off x="723649" y="6528122"/>
            <a:ext cx="184731" cy="769441"/>
          </a:xfrm>
          <a:prstGeom prst="rect">
            <a:avLst/>
          </a:prstGeom>
          <a:grpFill/>
          <a:ln w="9525">
            <a:noFill/>
            <a:miter lim="800000"/>
          </a:ln>
          <a:effectLst>
            <a:prstShdw prst="shdw17" dist="17961" dir="2700000">
              <a:schemeClr val="accent1">
                <a:gamma/>
                <a:shade val="60000"/>
                <a:invGamma/>
              </a:schemeClr>
            </a:prstShdw>
          </a:effectLst>
        </p:spPr>
        <p:txBody>
          <a:bodyPr wrap="none" rtlCol="0">
            <a:spAutoFit/>
          </a:bodyPr>
          <a:lstStyle/>
          <a:p>
            <a:pPr algn="ctr" fontAlgn="auto">
              <a:spcBef>
                <a:spcPts val="0"/>
              </a:spcBef>
              <a:spcAft>
                <a:spcPts val="0"/>
              </a:spcAft>
            </a:pPr>
            <a:endParaRPr lang="zh-CN" altLang="en-US" sz="4400" b="1" dirty="0">
              <a:solidFill>
                <a:prstClr val="white"/>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7" name="文本框 6"/>
          <p:cNvSpPr txBox="1"/>
          <p:nvPr/>
        </p:nvSpPr>
        <p:spPr bwMode="auto">
          <a:xfrm>
            <a:off x="-4691" y="6396335"/>
            <a:ext cx="1826142" cy="461665"/>
          </a:xfrm>
          <a:prstGeom prst="rect">
            <a:avLst/>
          </a:prstGeom>
          <a:grpFill/>
          <a:ln w="9525">
            <a:noFill/>
            <a:miter lim="800000"/>
          </a:ln>
          <a:effectLst>
            <a:prstShdw prst="shdw17" dist="17961" dir="2700000">
              <a:schemeClr val="accent1">
                <a:gamma/>
                <a:shade val="60000"/>
                <a:invGamma/>
              </a:schemeClr>
            </a:prstShdw>
          </a:effectLst>
        </p:spPr>
        <p:txBody>
          <a:bodyPr wrap="none" rtlCol="0">
            <a:spAutoFit/>
          </a:bodyPr>
          <a:lstStyle/>
          <a:p>
            <a:pPr algn="ctr" fontAlgn="auto">
              <a:spcBef>
                <a:spcPts val="0"/>
              </a:spcBef>
              <a:spcAft>
                <a:spcPts val="0"/>
              </a:spcAft>
            </a:pPr>
            <a:r>
              <a:rPr lang="en-US" altLang="zh-CN" sz="2400" b="1" dirty="0">
                <a:solidFill>
                  <a:srgbClr val="0000FF"/>
                </a:solidFill>
                <a:latin typeface="华文新魏" panose="02010800040101010101" pitchFamily="2" charset="-122"/>
                <a:ea typeface="华文新魏" panose="02010800040101010101" pitchFamily="2" charset="-122"/>
              </a:rPr>
              <a:t>From</a:t>
            </a:r>
            <a:r>
              <a:rPr lang="zh-CN" altLang="en-US" sz="2400" b="1" dirty="0">
                <a:solidFill>
                  <a:srgbClr val="0000FF"/>
                </a:solidFill>
                <a:latin typeface="华文新魏" panose="02010800040101010101" pitchFamily="2" charset="-122"/>
                <a:ea typeface="华文新魏" panose="02010800040101010101" pitchFamily="2" charset="-122"/>
              </a:rPr>
              <a:t>余永宁</a:t>
            </a:r>
            <a:endParaRPr lang="zh-CN" altLang="en-US" sz="2400" b="1" dirty="0">
              <a:solidFill>
                <a:srgbClr val="0000FF"/>
              </a:solidFill>
              <a:latin typeface="华文新魏" panose="02010800040101010101" pitchFamily="2" charset="-122"/>
              <a:ea typeface="华文新魏" panose="02010800040101010101" pitchFamily="2" charset="-122"/>
            </a:endParaRPr>
          </a:p>
        </p:txBody>
      </p:sp>
      <p:sp>
        <p:nvSpPr>
          <p:cNvPr id="8" name="矩形 7"/>
          <p:cNvSpPr/>
          <p:nvPr/>
        </p:nvSpPr>
        <p:spPr>
          <a:xfrm>
            <a:off x="7826380" y="17028"/>
            <a:ext cx="1317620" cy="907428"/>
          </a:xfrm>
          <a:prstGeom prst="rect">
            <a:avLst/>
          </a:prstGeom>
          <a:solidFill>
            <a:srgbClr val="FFFF00"/>
          </a:solidFill>
        </p:spPr>
        <p:txBody>
          <a:bodyPr wrap="square">
            <a:spAutoFit/>
          </a:bodyPr>
          <a:lstStyle/>
          <a:p>
            <a:pPr>
              <a:lnSpc>
                <a:spcPct val="140000"/>
              </a:lnSpc>
            </a:pPr>
            <a:r>
              <a:rPr lang="zh-CN" altLang="en-US" sz="2000" b="1" dirty="0">
                <a:solidFill>
                  <a:srgbClr val="FF0000"/>
                </a:solidFill>
                <a:latin typeface="楷体_GB2312" pitchFamily="49" charset="-122"/>
                <a:ea typeface="楷体_GB2312" pitchFamily="49" charset="-122"/>
              </a:rPr>
              <a:t>补充内容，不做要求</a:t>
            </a:r>
            <a:endParaRPr lang="zh-CN" altLang="en-US" sz="2000" b="1" dirty="0">
              <a:solidFill>
                <a:srgbClr val="FF0000"/>
              </a:solidFill>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76328" y="845220"/>
            <a:ext cx="7991344" cy="6012780"/>
          </a:xfrm>
          <a:prstGeom prst="rect">
            <a:avLst/>
          </a:prstGeom>
        </p:spPr>
      </p:pic>
      <p:sp>
        <p:nvSpPr>
          <p:cNvPr id="4" name="矩形 5"/>
          <p:cNvSpPr>
            <a:spLocks noChangeArrowheads="1"/>
          </p:cNvSpPr>
          <p:nvPr/>
        </p:nvSpPr>
        <p:spPr bwMode="auto">
          <a:xfrm>
            <a:off x="486438" y="85319"/>
            <a:ext cx="3993401" cy="600164"/>
          </a:xfrm>
          <a:prstGeom prst="rect">
            <a:avLst/>
          </a:prstGeom>
          <a:noFill/>
          <a:ln w="9525">
            <a:noFill/>
            <a:miter lim="800000"/>
          </a:ln>
        </p:spPr>
        <p:txBody>
          <a:bodyPr wrap="none">
            <a:spAutoFit/>
          </a:bodyPr>
          <a:lstStyle/>
          <a:p>
            <a:pPr algn="ct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扩散方程的数值解法</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bwMode="auto">
          <a:xfrm>
            <a:off x="6997992" y="6269014"/>
            <a:ext cx="1826142" cy="461665"/>
          </a:xfrm>
          <a:prstGeom prst="rect">
            <a:avLst/>
          </a:prstGeom>
          <a:grpFill/>
          <a:ln w="9525">
            <a:noFill/>
            <a:miter lim="800000"/>
          </a:ln>
          <a:effectLst>
            <a:prstShdw prst="shdw17" dist="17961" dir="2700000">
              <a:schemeClr val="accent1">
                <a:gamma/>
                <a:shade val="60000"/>
                <a:invGamma/>
              </a:schemeClr>
            </a:prstShdw>
          </a:effectLst>
        </p:spPr>
        <p:txBody>
          <a:bodyPr wrap="none" rtlCol="0">
            <a:spAutoFit/>
          </a:bodyPr>
          <a:lstStyle/>
          <a:p>
            <a:pPr algn="ctr" fontAlgn="auto">
              <a:spcBef>
                <a:spcPts val="0"/>
              </a:spcBef>
              <a:spcAft>
                <a:spcPts val="0"/>
              </a:spcAft>
            </a:pPr>
            <a:r>
              <a:rPr lang="en-US" altLang="zh-CN" sz="2400" b="1" dirty="0">
                <a:solidFill>
                  <a:srgbClr val="0000FF"/>
                </a:solidFill>
                <a:latin typeface="华文新魏" panose="02010800040101010101" pitchFamily="2" charset="-122"/>
                <a:ea typeface="华文新魏" panose="02010800040101010101" pitchFamily="2" charset="-122"/>
              </a:rPr>
              <a:t>From</a:t>
            </a:r>
            <a:r>
              <a:rPr lang="zh-CN" altLang="en-US" sz="2400" b="1" dirty="0">
                <a:solidFill>
                  <a:srgbClr val="0000FF"/>
                </a:solidFill>
                <a:latin typeface="华文新魏" panose="02010800040101010101" pitchFamily="2" charset="-122"/>
                <a:ea typeface="华文新魏" panose="02010800040101010101" pitchFamily="2" charset="-122"/>
              </a:rPr>
              <a:t>余永宁</a:t>
            </a:r>
            <a:endParaRPr lang="zh-CN" altLang="en-US" sz="2400" b="1" dirty="0">
              <a:solidFill>
                <a:srgbClr val="0000FF"/>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57200" y="758435"/>
            <a:ext cx="7894320" cy="6099565"/>
          </a:xfrm>
          <a:prstGeom prst="rect">
            <a:avLst/>
          </a:prstGeom>
        </p:spPr>
      </p:pic>
      <p:sp>
        <p:nvSpPr>
          <p:cNvPr id="5" name="矩形 5"/>
          <p:cNvSpPr>
            <a:spLocks noChangeArrowheads="1"/>
          </p:cNvSpPr>
          <p:nvPr/>
        </p:nvSpPr>
        <p:spPr bwMode="auto">
          <a:xfrm>
            <a:off x="410959" y="121795"/>
            <a:ext cx="3993401" cy="600164"/>
          </a:xfrm>
          <a:prstGeom prst="rect">
            <a:avLst/>
          </a:prstGeom>
          <a:noFill/>
          <a:ln w="9525">
            <a:noFill/>
            <a:miter lim="800000"/>
          </a:ln>
        </p:spPr>
        <p:txBody>
          <a:bodyPr wrap="none">
            <a:spAutoFit/>
          </a:bodyPr>
          <a:lstStyle/>
          <a:p>
            <a:pPr algn="ct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扩散方程的数值解法</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bwMode="auto">
          <a:xfrm>
            <a:off x="7317858" y="260294"/>
            <a:ext cx="1826142" cy="461665"/>
          </a:xfrm>
          <a:prstGeom prst="rect">
            <a:avLst/>
          </a:prstGeom>
          <a:grpFill/>
          <a:ln w="9525">
            <a:noFill/>
            <a:miter lim="800000"/>
          </a:ln>
          <a:effectLst>
            <a:prstShdw prst="shdw17" dist="17961" dir="2700000">
              <a:schemeClr val="accent1">
                <a:gamma/>
                <a:shade val="60000"/>
                <a:invGamma/>
              </a:schemeClr>
            </a:prstShdw>
          </a:effectLst>
        </p:spPr>
        <p:txBody>
          <a:bodyPr wrap="none" rtlCol="0">
            <a:spAutoFit/>
          </a:bodyPr>
          <a:lstStyle/>
          <a:p>
            <a:pPr algn="ctr" fontAlgn="auto">
              <a:spcBef>
                <a:spcPts val="0"/>
              </a:spcBef>
              <a:spcAft>
                <a:spcPts val="0"/>
              </a:spcAft>
            </a:pPr>
            <a:r>
              <a:rPr lang="en-US" altLang="zh-CN" sz="2400" b="1" dirty="0">
                <a:solidFill>
                  <a:srgbClr val="0000FF"/>
                </a:solidFill>
                <a:latin typeface="华文新魏" panose="02010800040101010101" pitchFamily="2" charset="-122"/>
                <a:ea typeface="华文新魏" panose="02010800040101010101" pitchFamily="2" charset="-122"/>
              </a:rPr>
              <a:t>From</a:t>
            </a:r>
            <a:r>
              <a:rPr lang="zh-CN" altLang="en-US" sz="2400" b="1" dirty="0">
                <a:solidFill>
                  <a:srgbClr val="0000FF"/>
                </a:solidFill>
                <a:latin typeface="华文新魏" panose="02010800040101010101" pitchFamily="2" charset="-122"/>
                <a:ea typeface="华文新魏" panose="02010800040101010101" pitchFamily="2" charset="-122"/>
              </a:rPr>
              <a:t>余永宁</a:t>
            </a:r>
            <a:endParaRPr lang="zh-CN" altLang="en-US" sz="2400" b="1" dirty="0">
              <a:solidFill>
                <a:srgbClr val="0000FF"/>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2"/>
          <a:stretch>
            <a:fillRect/>
          </a:stretch>
        </p:blipFill>
        <p:spPr>
          <a:xfrm>
            <a:off x="6004616" y="2145045"/>
            <a:ext cx="3049673" cy="256790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66219" y="900426"/>
            <a:ext cx="7836060" cy="5872255"/>
          </a:xfrm>
          <a:prstGeom prst="rect">
            <a:avLst/>
          </a:prstGeom>
        </p:spPr>
      </p:pic>
      <p:sp>
        <p:nvSpPr>
          <p:cNvPr id="4" name="矩形 5"/>
          <p:cNvSpPr>
            <a:spLocks noChangeArrowheads="1"/>
          </p:cNvSpPr>
          <p:nvPr/>
        </p:nvSpPr>
        <p:spPr bwMode="auto">
          <a:xfrm>
            <a:off x="578599" y="161583"/>
            <a:ext cx="3993401" cy="600164"/>
          </a:xfrm>
          <a:prstGeom prst="rect">
            <a:avLst/>
          </a:prstGeom>
          <a:noFill/>
          <a:ln w="9525">
            <a:noFill/>
            <a:miter lim="800000"/>
          </a:ln>
        </p:spPr>
        <p:txBody>
          <a:bodyPr wrap="none">
            <a:spAutoFit/>
          </a:bodyPr>
          <a:lstStyle/>
          <a:p>
            <a:pPr algn="ctr"/>
            <a:r>
              <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扩散方程的数值解法</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bwMode="auto">
          <a:xfrm>
            <a:off x="7317858" y="0"/>
            <a:ext cx="1826142" cy="461665"/>
          </a:xfrm>
          <a:prstGeom prst="rect">
            <a:avLst/>
          </a:prstGeom>
          <a:grpFill/>
          <a:ln w="9525">
            <a:noFill/>
            <a:miter lim="800000"/>
          </a:ln>
          <a:effectLst>
            <a:prstShdw prst="shdw17" dist="17961" dir="2700000">
              <a:schemeClr val="accent1">
                <a:gamma/>
                <a:shade val="60000"/>
                <a:invGamma/>
              </a:schemeClr>
            </a:prstShdw>
          </a:effectLst>
        </p:spPr>
        <p:txBody>
          <a:bodyPr wrap="none" rtlCol="0">
            <a:spAutoFit/>
          </a:bodyPr>
          <a:lstStyle/>
          <a:p>
            <a:pPr algn="ctr" fontAlgn="auto">
              <a:spcBef>
                <a:spcPts val="0"/>
              </a:spcBef>
              <a:spcAft>
                <a:spcPts val="0"/>
              </a:spcAft>
            </a:pPr>
            <a:r>
              <a:rPr lang="en-US" altLang="zh-CN" sz="2400" b="1" dirty="0">
                <a:solidFill>
                  <a:srgbClr val="0000FF"/>
                </a:solidFill>
                <a:latin typeface="华文新魏" panose="02010800040101010101" pitchFamily="2" charset="-122"/>
                <a:ea typeface="华文新魏" panose="02010800040101010101" pitchFamily="2" charset="-122"/>
              </a:rPr>
              <a:t>From</a:t>
            </a:r>
            <a:r>
              <a:rPr lang="zh-CN" altLang="en-US" sz="2400" b="1" dirty="0">
                <a:solidFill>
                  <a:srgbClr val="0000FF"/>
                </a:solidFill>
                <a:latin typeface="华文新魏" panose="02010800040101010101" pitchFamily="2" charset="-122"/>
                <a:ea typeface="华文新魏" panose="02010800040101010101" pitchFamily="2" charset="-122"/>
              </a:rPr>
              <a:t>余永宁</a:t>
            </a:r>
            <a:endParaRPr lang="zh-CN" altLang="en-US" sz="2400" b="1" dirty="0">
              <a:solidFill>
                <a:srgbClr val="0000FF"/>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657008" y="965403"/>
            <a:ext cx="1847850" cy="1047750"/>
          </a:xfrm>
          <a:prstGeom prst="rect">
            <a:avLst/>
          </a:prstGeom>
        </p:spPr>
      </p:pic>
      <p:pic>
        <p:nvPicPr>
          <p:cNvPr id="5" name="图片 4"/>
          <p:cNvPicPr>
            <a:picLocks noChangeAspect="1"/>
          </p:cNvPicPr>
          <p:nvPr/>
        </p:nvPicPr>
        <p:blipFill>
          <a:blip r:embed="rId2"/>
          <a:stretch>
            <a:fillRect/>
          </a:stretch>
        </p:blipFill>
        <p:spPr>
          <a:xfrm>
            <a:off x="3648826" y="994495"/>
            <a:ext cx="1847850" cy="1047750"/>
          </a:xfrm>
          <a:prstGeom prst="rect">
            <a:avLst/>
          </a:prstGeom>
        </p:spPr>
      </p:pic>
      <p:pic>
        <p:nvPicPr>
          <p:cNvPr id="6" name="图片 5"/>
          <p:cNvPicPr>
            <a:picLocks noChangeAspect="1"/>
          </p:cNvPicPr>
          <p:nvPr/>
        </p:nvPicPr>
        <p:blipFill>
          <a:blip r:embed="rId3"/>
          <a:stretch>
            <a:fillRect/>
          </a:stretch>
        </p:blipFill>
        <p:spPr>
          <a:xfrm>
            <a:off x="6424318" y="994495"/>
            <a:ext cx="1847850" cy="1047750"/>
          </a:xfrm>
          <a:prstGeom prst="rect">
            <a:avLst/>
          </a:prstGeom>
        </p:spPr>
      </p:pic>
      <p:sp>
        <p:nvSpPr>
          <p:cNvPr id="7" name="矩形 6"/>
          <p:cNvSpPr/>
          <p:nvPr/>
        </p:nvSpPr>
        <p:spPr>
          <a:xfrm>
            <a:off x="202299" y="2661485"/>
            <a:ext cx="2757268" cy="3970318"/>
          </a:xfrm>
          <a:prstGeom prst="rect">
            <a:avLst/>
          </a:prstGeom>
        </p:spPr>
        <p:txBody>
          <a:bodyPr wrap="square">
            <a:spAutoFit/>
          </a:bodyPr>
          <a:lstStyle/>
          <a:p>
            <a:pPr marL="285750" indent="-285750" algn="just">
              <a:buFont typeface="Wingdings" panose="05000000000000000000" pitchFamily="2" charset="2"/>
              <a:buChar char="Ø"/>
            </a:pPr>
            <a:r>
              <a:rPr lang="en-US" altLang="zh-CN" sz="1400" dirty="0"/>
              <a:t>Stable and meta-stable heterogeneous phase </a:t>
            </a:r>
            <a:r>
              <a:rPr lang="en-US" altLang="zh-CN" sz="1400" dirty="0" err="1"/>
              <a:t>equilibria</a:t>
            </a:r>
            <a:endParaRPr lang="en-US" altLang="zh-CN" sz="1400" dirty="0"/>
          </a:p>
          <a:p>
            <a:pPr marL="285750" indent="-285750" algn="just">
              <a:buFont typeface="Wingdings" panose="05000000000000000000" pitchFamily="2" charset="2"/>
              <a:buChar char="Ø"/>
            </a:pPr>
            <a:r>
              <a:rPr lang="en-US" altLang="zh-CN" sz="1400" dirty="0"/>
              <a:t>Amounts of phases and their compositions</a:t>
            </a:r>
            <a:endParaRPr lang="en-US" altLang="zh-CN" sz="1400" dirty="0"/>
          </a:p>
          <a:p>
            <a:pPr marL="285750" indent="-285750" algn="just">
              <a:buFont typeface="Wingdings" panose="05000000000000000000" pitchFamily="2" charset="2"/>
              <a:buChar char="Ø"/>
            </a:pPr>
            <a:r>
              <a:rPr lang="en-US" altLang="zh-CN" sz="1400" dirty="0"/>
              <a:t>Thermochemical data such as enthalpies, heat capacity and activities</a:t>
            </a:r>
            <a:endParaRPr lang="en-US" altLang="zh-CN" sz="1400" dirty="0"/>
          </a:p>
          <a:p>
            <a:pPr marL="285750" indent="-285750" algn="just">
              <a:buFont typeface="Wingdings" panose="05000000000000000000" pitchFamily="2" charset="2"/>
              <a:buChar char="Ø"/>
            </a:pPr>
            <a:r>
              <a:rPr lang="en-US" altLang="zh-CN" sz="1400" dirty="0"/>
              <a:t>Transformation temperatures, such as </a:t>
            </a:r>
            <a:r>
              <a:rPr lang="en-US" altLang="zh-CN" sz="1400" dirty="0" err="1"/>
              <a:t>liquidus</a:t>
            </a:r>
            <a:r>
              <a:rPr lang="en-US" altLang="zh-CN" sz="1400" dirty="0"/>
              <a:t> and solidus</a:t>
            </a:r>
            <a:endParaRPr lang="en-US" altLang="zh-CN" sz="1400" dirty="0"/>
          </a:p>
          <a:p>
            <a:pPr marL="285750" indent="-285750" algn="just">
              <a:buFont typeface="Wingdings" panose="05000000000000000000" pitchFamily="2" charset="2"/>
              <a:buChar char="Ø"/>
            </a:pPr>
            <a:r>
              <a:rPr lang="en-US" altLang="zh-CN" sz="1400" dirty="0"/>
              <a:t>Driving force for phase transformations</a:t>
            </a:r>
            <a:endParaRPr lang="en-US" altLang="zh-CN" sz="1400" dirty="0"/>
          </a:p>
          <a:p>
            <a:pPr marL="285750" indent="-285750" algn="just">
              <a:buFont typeface="Wingdings" panose="05000000000000000000" pitchFamily="2" charset="2"/>
              <a:buChar char="Ø"/>
            </a:pPr>
            <a:r>
              <a:rPr lang="en-US" altLang="zh-CN" sz="1400" dirty="0"/>
              <a:t>Phase diagrams (binary, ternary and multi-component)</a:t>
            </a:r>
            <a:endParaRPr lang="en-US" altLang="zh-CN" sz="1400" dirty="0"/>
          </a:p>
          <a:p>
            <a:pPr marL="285750" indent="-285750" algn="just">
              <a:buFont typeface="Wingdings" panose="05000000000000000000" pitchFamily="2" charset="2"/>
              <a:buChar char="Ø"/>
            </a:pPr>
            <a:r>
              <a:rPr lang="en-US" altLang="zh-CN" sz="1400" dirty="0"/>
              <a:t>Solidification applying the </a:t>
            </a:r>
            <a:r>
              <a:rPr lang="en-US" altLang="zh-CN" sz="1400" dirty="0" err="1"/>
              <a:t>Scheil</a:t>
            </a:r>
            <a:r>
              <a:rPr lang="en-US" altLang="zh-CN" sz="1400" dirty="0"/>
              <a:t>-Gulliver model</a:t>
            </a:r>
            <a:endParaRPr lang="en-US" altLang="zh-CN" sz="1400" dirty="0"/>
          </a:p>
          <a:p>
            <a:pPr marL="285750" indent="-285750" algn="just">
              <a:buFont typeface="Wingdings" panose="05000000000000000000" pitchFamily="2" charset="2"/>
              <a:buChar char="Ø"/>
            </a:pPr>
            <a:r>
              <a:rPr lang="en-US" altLang="zh-CN" sz="1400" dirty="0"/>
              <a:t>Thermodynamic properties of chemical reactions</a:t>
            </a:r>
            <a:endParaRPr lang="en-US" altLang="zh-CN" sz="1400" dirty="0"/>
          </a:p>
          <a:p>
            <a:pPr marL="285750" indent="-285750" algn="just">
              <a:buFont typeface="Wingdings" panose="05000000000000000000" pitchFamily="2" charset="2"/>
              <a:buChar char="Ø"/>
            </a:pPr>
            <a:r>
              <a:rPr lang="en-US" altLang="zh-CN" sz="1400" dirty="0"/>
              <a:t>And much, much more…</a:t>
            </a:r>
            <a:endParaRPr lang="en-US" altLang="zh-CN" b="1" i="0" dirty="0">
              <a:solidFill>
                <a:srgbClr val="626262"/>
              </a:solidFill>
              <a:effectLst/>
              <a:latin typeface="Calibri W99 Bold"/>
            </a:endParaRPr>
          </a:p>
        </p:txBody>
      </p:sp>
      <p:sp>
        <p:nvSpPr>
          <p:cNvPr id="8" name="矩形 7"/>
          <p:cNvSpPr/>
          <p:nvPr/>
        </p:nvSpPr>
        <p:spPr>
          <a:xfrm>
            <a:off x="844994" y="2152653"/>
            <a:ext cx="1471878" cy="369332"/>
          </a:xfrm>
          <a:prstGeom prst="rect">
            <a:avLst/>
          </a:prstGeom>
        </p:spPr>
        <p:txBody>
          <a:bodyPr wrap="none">
            <a:spAutoFit/>
          </a:bodyPr>
          <a:lstStyle/>
          <a:p>
            <a:r>
              <a:rPr lang="en-US" altLang="zh-CN" b="1" dirty="0">
                <a:latin typeface="Calibri W99 Bold"/>
              </a:rPr>
              <a:t>Thermo-</a:t>
            </a:r>
            <a:r>
              <a:rPr lang="en-US" altLang="zh-CN" b="1" dirty="0" err="1">
                <a:latin typeface="Calibri W99 Bold"/>
              </a:rPr>
              <a:t>Calc</a:t>
            </a:r>
            <a:endParaRPr lang="en-US" altLang="zh-CN" b="1" dirty="0">
              <a:latin typeface="Calibri W99 Bold"/>
            </a:endParaRPr>
          </a:p>
        </p:txBody>
      </p:sp>
      <p:sp>
        <p:nvSpPr>
          <p:cNvPr id="9" name="矩形 8"/>
          <p:cNvSpPr/>
          <p:nvPr/>
        </p:nvSpPr>
        <p:spPr>
          <a:xfrm>
            <a:off x="4129360" y="2152653"/>
            <a:ext cx="886781" cy="369332"/>
          </a:xfrm>
          <a:prstGeom prst="rect">
            <a:avLst/>
          </a:prstGeom>
        </p:spPr>
        <p:txBody>
          <a:bodyPr wrap="none">
            <a:spAutoFit/>
          </a:bodyPr>
          <a:lstStyle/>
          <a:p>
            <a:r>
              <a:rPr lang="en-US" altLang="zh-CN" b="1" dirty="0">
                <a:latin typeface="Calibri W99 Bold"/>
              </a:rPr>
              <a:t>DICTRA</a:t>
            </a:r>
            <a:endParaRPr lang="en-US" altLang="zh-CN" b="1" dirty="0">
              <a:latin typeface="Calibri W99 Bold"/>
            </a:endParaRPr>
          </a:p>
        </p:txBody>
      </p:sp>
      <p:sp>
        <p:nvSpPr>
          <p:cNvPr id="10" name="矩形 9"/>
          <p:cNvSpPr/>
          <p:nvPr/>
        </p:nvSpPr>
        <p:spPr>
          <a:xfrm>
            <a:off x="6729323" y="2152653"/>
            <a:ext cx="1237839" cy="369332"/>
          </a:xfrm>
          <a:prstGeom prst="rect">
            <a:avLst/>
          </a:prstGeom>
        </p:spPr>
        <p:txBody>
          <a:bodyPr wrap="none">
            <a:spAutoFit/>
          </a:bodyPr>
          <a:lstStyle/>
          <a:p>
            <a:r>
              <a:rPr lang="en-US" altLang="zh-CN" b="1" dirty="0">
                <a:latin typeface="Calibri W99 Bold"/>
              </a:rPr>
              <a:t>TC-PRISMA</a:t>
            </a:r>
            <a:endParaRPr lang="en-US" altLang="zh-CN" b="1" dirty="0">
              <a:latin typeface="Calibri W99 Bold"/>
            </a:endParaRPr>
          </a:p>
        </p:txBody>
      </p:sp>
      <p:sp>
        <p:nvSpPr>
          <p:cNvPr id="11" name="矩形 10"/>
          <p:cNvSpPr/>
          <p:nvPr/>
        </p:nvSpPr>
        <p:spPr>
          <a:xfrm>
            <a:off x="3062332" y="2661485"/>
            <a:ext cx="3119814" cy="3539430"/>
          </a:xfrm>
          <a:prstGeom prst="rect">
            <a:avLst/>
          </a:prstGeom>
        </p:spPr>
        <p:txBody>
          <a:bodyPr wrap="square">
            <a:spAutoFit/>
          </a:bodyPr>
          <a:lstStyle/>
          <a:p>
            <a:pPr marL="285750" indent="-285750">
              <a:buFont typeface="Wingdings" panose="05000000000000000000" pitchFamily="2" charset="2"/>
              <a:buChar char="Ø"/>
            </a:pPr>
            <a:r>
              <a:rPr lang="en-US" altLang="zh-CN" sz="1400" dirty="0"/>
              <a:t>Microsegregation during solidification</a:t>
            </a:r>
            <a:endParaRPr lang="en-US" altLang="zh-CN" sz="1400" dirty="0"/>
          </a:p>
          <a:p>
            <a:pPr marL="285750" indent="-285750">
              <a:buFont typeface="Wingdings" panose="05000000000000000000" pitchFamily="2" charset="2"/>
              <a:buChar char="Ø"/>
            </a:pPr>
            <a:r>
              <a:rPr lang="en-US" altLang="zh-CN" sz="1400" dirty="0"/>
              <a:t>Homogenization of alloys</a:t>
            </a:r>
            <a:endParaRPr lang="en-US" altLang="zh-CN" sz="1400" dirty="0"/>
          </a:p>
          <a:p>
            <a:pPr marL="285750" indent="-285750">
              <a:buFont typeface="Wingdings" panose="05000000000000000000" pitchFamily="2" charset="2"/>
              <a:buChar char="Ø"/>
            </a:pPr>
            <a:r>
              <a:rPr lang="en-US" altLang="zh-CN" sz="1400" dirty="0"/>
              <a:t>Growth/dissolution of carbides, nitrides and intermetallic phases</a:t>
            </a:r>
            <a:endParaRPr lang="en-US" altLang="zh-CN" sz="1400" dirty="0"/>
          </a:p>
          <a:p>
            <a:pPr marL="285750" indent="-285750">
              <a:buFont typeface="Wingdings" panose="05000000000000000000" pitchFamily="2" charset="2"/>
              <a:buChar char="Ø"/>
            </a:pPr>
            <a:r>
              <a:rPr lang="en-US" altLang="zh-CN" sz="1400" dirty="0"/>
              <a:t>Coarsening of precipitate phases</a:t>
            </a:r>
            <a:endParaRPr lang="en-US" altLang="zh-CN" sz="1400" dirty="0"/>
          </a:p>
          <a:p>
            <a:pPr marL="285750" indent="-285750">
              <a:buFont typeface="Wingdings" panose="05000000000000000000" pitchFamily="2" charset="2"/>
              <a:buChar char="Ø"/>
            </a:pPr>
            <a:r>
              <a:rPr lang="en-US" altLang="zh-CN" sz="1400" dirty="0"/>
              <a:t>Interdiffusion in compounds, e.g. coating systems</a:t>
            </a:r>
            <a:endParaRPr lang="en-US" altLang="zh-CN" sz="1400" dirty="0"/>
          </a:p>
          <a:p>
            <a:pPr marL="285750" indent="-285750">
              <a:buFont typeface="Wingdings" panose="05000000000000000000" pitchFamily="2" charset="2"/>
              <a:buChar char="Ø"/>
            </a:pPr>
            <a:r>
              <a:rPr lang="en-US" altLang="zh-CN" sz="1400" dirty="0"/>
              <a:t>Austenite to ferrite transformations in steel</a:t>
            </a:r>
            <a:endParaRPr lang="en-US" altLang="zh-CN" sz="1400" dirty="0"/>
          </a:p>
          <a:p>
            <a:pPr marL="285750" indent="-285750">
              <a:buFont typeface="Wingdings" panose="05000000000000000000" pitchFamily="2" charset="2"/>
              <a:buChar char="Ø"/>
            </a:pPr>
            <a:r>
              <a:rPr lang="en-US" altLang="zh-CN" sz="1400" dirty="0"/>
              <a:t>Carburization, </a:t>
            </a:r>
            <a:r>
              <a:rPr lang="en-US" altLang="zh-CN" sz="1400" dirty="0" err="1"/>
              <a:t>nitriding</a:t>
            </a:r>
            <a:r>
              <a:rPr lang="en-US" altLang="zh-CN" sz="1400" dirty="0"/>
              <a:t> and </a:t>
            </a:r>
            <a:r>
              <a:rPr lang="en-US" altLang="zh-CN" sz="1400" dirty="0" err="1"/>
              <a:t>carbonitriding</a:t>
            </a:r>
            <a:r>
              <a:rPr lang="en-US" altLang="zh-CN" sz="1400" dirty="0"/>
              <a:t> of high-temperature alloys and steels</a:t>
            </a:r>
            <a:endParaRPr lang="en-US" altLang="zh-CN" sz="1400" dirty="0"/>
          </a:p>
          <a:p>
            <a:pPr marL="285750" indent="-285750">
              <a:buFont typeface="Wingdings" panose="05000000000000000000" pitchFamily="2" charset="2"/>
              <a:buChar char="Ø"/>
            </a:pPr>
            <a:r>
              <a:rPr lang="en-US" altLang="zh-CN" sz="1400" dirty="0"/>
              <a:t>Post weld heat treatment</a:t>
            </a:r>
            <a:endParaRPr lang="en-US" altLang="zh-CN" sz="1400" dirty="0"/>
          </a:p>
          <a:p>
            <a:pPr marL="285750" indent="-285750">
              <a:buFont typeface="Wingdings" panose="05000000000000000000" pitchFamily="2" charset="2"/>
              <a:buChar char="Ø"/>
            </a:pPr>
            <a:r>
              <a:rPr lang="en-US" altLang="zh-CN" sz="1400" dirty="0"/>
              <a:t>Sintering of cemented-carbides</a:t>
            </a:r>
            <a:endParaRPr lang="en-US" altLang="zh-CN" sz="1400" dirty="0"/>
          </a:p>
          <a:p>
            <a:pPr marL="285750" indent="-285750" algn="just">
              <a:buFont typeface="Wingdings" panose="05000000000000000000" pitchFamily="2" charset="2"/>
              <a:buChar char="Ø"/>
            </a:pPr>
            <a:r>
              <a:rPr lang="en-US" altLang="zh-CN" sz="1400" dirty="0"/>
              <a:t>And much, much more…</a:t>
            </a:r>
            <a:endParaRPr lang="en-US" altLang="zh-CN" sz="1400" b="1" dirty="0">
              <a:solidFill>
                <a:srgbClr val="626262"/>
              </a:solidFill>
              <a:latin typeface="Calibri W99 Bold"/>
            </a:endParaRPr>
          </a:p>
        </p:txBody>
      </p:sp>
      <p:sp>
        <p:nvSpPr>
          <p:cNvPr id="12" name="矩形 11"/>
          <p:cNvSpPr/>
          <p:nvPr/>
        </p:nvSpPr>
        <p:spPr>
          <a:xfrm>
            <a:off x="6284911" y="2621016"/>
            <a:ext cx="2634006" cy="3970318"/>
          </a:xfrm>
          <a:prstGeom prst="rect">
            <a:avLst/>
          </a:prstGeom>
        </p:spPr>
        <p:txBody>
          <a:bodyPr wrap="square">
            <a:spAutoFit/>
          </a:bodyPr>
          <a:lstStyle/>
          <a:p>
            <a:pPr marL="285750" indent="-285750">
              <a:buFont typeface="Wingdings" panose="05000000000000000000" pitchFamily="2" charset="2"/>
              <a:buChar char="Ø"/>
            </a:pPr>
            <a:r>
              <a:rPr lang="en-US" altLang="zh-CN" sz="1400" dirty="0"/>
              <a:t>Concurrent nucleation, growth/dissolution and coarsening of precipitates</a:t>
            </a:r>
            <a:endParaRPr lang="en-US" altLang="zh-CN" sz="1400" dirty="0"/>
          </a:p>
          <a:p>
            <a:pPr marL="285750" indent="-285750">
              <a:buFont typeface="Wingdings" panose="05000000000000000000" pitchFamily="2" charset="2"/>
              <a:buChar char="Ø"/>
            </a:pPr>
            <a:r>
              <a:rPr lang="en-US" altLang="zh-CN" sz="1400" dirty="0"/>
              <a:t>Temporal evolution of particle size distribution</a:t>
            </a:r>
            <a:endParaRPr lang="en-US" altLang="zh-CN" sz="1400" dirty="0"/>
          </a:p>
          <a:p>
            <a:pPr marL="285750" indent="-285750">
              <a:buFont typeface="Wingdings" panose="05000000000000000000" pitchFamily="2" charset="2"/>
              <a:buChar char="Ø"/>
            </a:pPr>
            <a:r>
              <a:rPr lang="en-US" altLang="zh-CN" sz="1400" dirty="0"/>
              <a:t>Average particle radius and number density</a:t>
            </a:r>
            <a:endParaRPr lang="en-US" altLang="zh-CN" sz="1400" dirty="0"/>
          </a:p>
          <a:p>
            <a:pPr marL="285750" indent="-285750">
              <a:buFont typeface="Wingdings" panose="05000000000000000000" pitchFamily="2" charset="2"/>
              <a:buChar char="Ø"/>
            </a:pPr>
            <a:r>
              <a:rPr lang="en-US" altLang="zh-CN" sz="1400" dirty="0"/>
              <a:t>Volume fraction and composition of precipitate</a:t>
            </a:r>
            <a:endParaRPr lang="en-US" altLang="zh-CN" sz="1400" dirty="0"/>
          </a:p>
          <a:p>
            <a:pPr marL="285750" indent="-285750">
              <a:buFont typeface="Wingdings" panose="05000000000000000000" pitchFamily="2" charset="2"/>
              <a:buChar char="Ø"/>
            </a:pPr>
            <a:r>
              <a:rPr lang="en-US" altLang="zh-CN" sz="1400" dirty="0"/>
              <a:t>Nucleation rate and coarsening rate</a:t>
            </a:r>
            <a:endParaRPr lang="en-US" altLang="zh-CN" sz="1400" dirty="0"/>
          </a:p>
          <a:p>
            <a:pPr marL="285750" indent="-285750">
              <a:buFont typeface="Wingdings" panose="05000000000000000000" pitchFamily="2" charset="2"/>
              <a:buChar char="Ø"/>
            </a:pPr>
            <a:r>
              <a:rPr lang="en-US" altLang="zh-CN" sz="1400" dirty="0"/>
              <a:t>Time-Temperature-Precipitation (TTP) diagrams</a:t>
            </a:r>
            <a:endParaRPr lang="en-US" altLang="zh-CN" sz="1400" dirty="0"/>
          </a:p>
          <a:p>
            <a:pPr marL="285750" indent="-285750">
              <a:buFont typeface="Wingdings" panose="05000000000000000000" pitchFamily="2" charset="2"/>
              <a:buChar char="Ø"/>
            </a:pPr>
            <a:r>
              <a:rPr lang="en-US" altLang="zh-CN" sz="1400" dirty="0"/>
              <a:t>Continuous-Cooling-Transformation (CCT) diagrams</a:t>
            </a:r>
            <a:endParaRPr lang="en-US" altLang="zh-CN" sz="1400" dirty="0"/>
          </a:p>
          <a:p>
            <a:pPr marL="285750" indent="-285750">
              <a:buFont typeface="Wingdings" panose="05000000000000000000" pitchFamily="2" charset="2"/>
              <a:buChar char="Ø"/>
            </a:pPr>
            <a:r>
              <a:rPr lang="en-US" altLang="zh-CN" sz="1400" dirty="0"/>
              <a:t>Estimation of multi-component interfacial energy</a:t>
            </a:r>
            <a:endParaRPr lang="zh-CN" altLang="en-US" sz="1400" dirty="0"/>
          </a:p>
        </p:txBody>
      </p:sp>
      <p:sp>
        <p:nvSpPr>
          <p:cNvPr id="13" name="矩形 12"/>
          <p:cNvSpPr/>
          <p:nvPr/>
        </p:nvSpPr>
        <p:spPr>
          <a:xfrm>
            <a:off x="501811" y="84711"/>
            <a:ext cx="3147015" cy="600164"/>
          </a:xfrm>
          <a:prstGeom prst="rect">
            <a:avLst/>
          </a:prstGeom>
        </p:spPr>
        <p:txBody>
          <a:bodyPr wrap="none">
            <a:spAutoFit/>
          </a:bodyPr>
          <a:lstStyle/>
          <a:p>
            <a:r>
              <a:rPr lang="zh-CN" altLang="en-US"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相图和扩散计算</a:t>
            </a:r>
            <a:endParaRPr lang="en-US" altLang="zh-CN"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673100" y="4846191"/>
          <a:ext cx="1939925" cy="604837"/>
        </p:xfrm>
        <a:graphic>
          <a:graphicData uri="http://schemas.openxmlformats.org/presentationml/2006/ole">
            <mc:AlternateContent xmlns:mc="http://schemas.openxmlformats.org/markup-compatibility/2006">
              <mc:Choice xmlns:v="urn:schemas-microsoft-com:vml" Requires="v">
                <p:oleObj spid="_x0000_s409634" name="Equation" r:id="rId1" imgW="774065" imgH="241300" progId="Equation.3">
                  <p:embed/>
                </p:oleObj>
              </mc:Choice>
              <mc:Fallback>
                <p:oleObj name="Equation" r:id="rId1" imgW="774065" imgH="2413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4846191"/>
                        <a:ext cx="1939925" cy="604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p:cNvSpPr>
            <a:spLocks noChangeArrowheads="1"/>
          </p:cNvSpPr>
          <p:nvPr/>
        </p:nvSpPr>
        <p:spPr bwMode="auto">
          <a:xfrm>
            <a:off x="673100" y="1769616"/>
            <a:ext cx="2252662" cy="831850"/>
          </a:xfrm>
          <a:prstGeom prst="rect">
            <a:avLst/>
          </a:prstGeom>
          <a:solidFill>
            <a:schemeClr val="bg2"/>
          </a:solidFill>
          <a:ln w="9525" algn="ctr">
            <a:solidFill>
              <a:schemeClr val="tx1"/>
            </a:solidFill>
            <a:miter lim="800000"/>
          </a:ln>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GB" altLang="en-US" dirty="0">
                <a:latin typeface="Arial Narrow" panose="020B0606020202030204" pitchFamily="34" charset="0"/>
              </a:rPr>
              <a:t>Thermodynamic </a:t>
            </a:r>
            <a:endParaRPr lang="en-GB" altLang="en-US" dirty="0">
              <a:latin typeface="Arial Narrow" panose="020B0606020202030204" pitchFamily="34" charset="0"/>
            </a:endParaRPr>
          </a:p>
          <a:p>
            <a:pPr algn="ctr" eaLnBrk="1" hangingPunct="1"/>
            <a:r>
              <a:rPr lang="en-GB" altLang="en-US" dirty="0">
                <a:latin typeface="Arial Narrow" panose="020B0606020202030204" pitchFamily="34" charset="0"/>
              </a:rPr>
              <a:t>Database</a:t>
            </a:r>
            <a:endParaRPr lang="en-GB" altLang="en-US" dirty="0">
              <a:latin typeface="Arial Narrow" panose="020B0606020202030204" pitchFamily="34" charset="0"/>
            </a:endParaRPr>
          </a:p>
        </p:txBody>
      </p:sp>
      <p:grpSp>
        <p:nvGrpSpPr>
          <p:cNvPr id="6" name="Group 5"/>
          <p:cNvGrpSpPr>
            <a:grpSpLocks noChangeAspect="1"/>
          </p:cNvGrpSpPr>
          <p:nvPr/>
        </p:nvGrpSpPr>
        <p:grpSpPr bwMode="auto">
          <a:xfrm>
            <a:off x="3694112" y="1410841"/>
            <a:ext cx="1730375" cy="1439862"/>
            <a:chOff x="567" y="1253"/>
            <a:chExt cx="2178" cy="1814"/>
          </a:xfrm>
        </p:grpSpPr>
        <p:sp>
          <p:nvSpPr>
            <p:cNvPr id="7" name="AutoShape 6"/>
            <p:cNvSpPr>
              <a:spLocks noChangeAspect="1" noChangeArrowheads="1"/>
            </p:cNvSpPr>
            <p:nvPr/>
          </p:nvSpPr>
          <p:spPr bwMode="auto">
            <a:xfrm>
              <a:off x="567" y="1253"/>
              <a:ext cx="2178" cy="1814"/>
            </a:xfrm>
            <a:prstGeom prst="triangle">
              <a:avLst>
                <a:gd name="adj" fmla="val 50000"/>
              </a:avLst>
            </a:prstGeom>
            <a:noFill/>
            <a:ln w="762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8" name="AutoShape 7"/>
            <p:cNvSpPr>
              <a:spLocks noChangeAspect="1" noChangeArrowheads="1"/>
            </p:cNvSpPr>
            <p:nvPr/>
          </p:nvSpPr>
          <p:spPr bwMode="auto">
            <a:xfrm>
              <a:off x="795" y="1525"/>
              <a:ext cx="1723" cy="1406"/>
            </a:xfrm>
            <a:prstGeom prst="triangle">
              <a:avLst>
                <a:gd name="adj" fmla="val 50000"/>
              </a:avLst>
            </a:prstGeom>
            <a:noFill/>
            <a:ln w="762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cxnSp>
          <p:nvCxnSpPr>
            <p:cNvPr id="9" name="AutoShape 8"/>
            <p:cNvCxnSpPr>
              <a:cxnSpLocks noChangeAspect="1" noChangeShapeType="1"/>
            </p:cNvCxnSpPr>
            <p:nvPr/>
          </p:nvCxnSpPr>
          <p:spPr bwMode="auto">
            <a:xfrm>
              <a:off x="2518" y="2931"/>
              <a:ext cx="227" cy="136"/>
            </a:xfrm>
            <a:prstGeom prst="straightConnector1">
              <a:avLst/>
            </a:prstGeom>
            <a:noFill/>
            <a:ln w="76200">
              <a:solidFill>
                <a:srgbClr val="FF0000"/>
              </a:solidFill>
              <a:round/>
            </a:ln>
            <a:extLst>
              <a:ext uri="{909E8E84-426E-40DD-AFC4-6F175D3DCCD1}">
                <a14:hiddenFill xmlns:a14="http://schemas.microsoft.com/office/drawing/2010/main">
                  <a:noFill/>
                </a14:hiddenFill>
              </a:ext>
            </a:extLst>
          </p:spPr>
        </p:cxnSp>
        <p:cxnSp>
          <p:nvCxnSpPr>
            <p:cNvPr id="10" name="AutoShape 9"/>
            <p:cNvCxnSpPr>
              <a:cxnSpLocks noChangeAspect="1" noChangeShapeType="1"/>
            </p:cNvCxnSpPr>
            <p:nvPr/>
          </p:nvCxnSpPr>
          <p:spPr bwMode="auto">
            <a:xfrm>
              <a:off x="1656" y="1253"/>
              <a:ext cx="1" cy="272"/>
            </a:xfrm>
            <a:prstGeom prst="straightConnector1">
              <a:avLst/>
            </a:prstGeom>
            <a:noFill/>
            <a:ln w="76200">
              <a:solidFill>
                <a:srgbClr val="FF0000"/>
              </a:solidFill>
              <a:round/>
            </a:ln>
            <a:extLst>
              <a:ext uri="{909E8E84-426E-40DD-AFC4-6F175D3DCCD1}">
                <a14:hiddenFill xmlns:a14="http://schemas.microsoft.com/office/drawing/2010/main">
                  <a:noFill/>
                </a14:hiddenFill>
              </a:ext>
            </a:extLst>
          </p:spPr>
        </p:cxnSp>
        <p:cxnSp>
          <p:nvCxnSpPr>
            <p:cNvPr id="11" name="AutoShape 10"/>
            <p:cNvCxnSpPr>
              <a:cxnSpLocks noChangeAspect="1" noChangeShapeType="1"/>
            </p:cNvCxnSpPr>
            <p:nvPr/>
          </p:nvCxnSpPr>
          <p:spPr bwMode="auto">
            <a:xfrm flipV="1">
              <a:off x="567" y="2931"/>
              <a:ext cx="228" cy="136"/>
            </a:xfrm>
            <a:prstGeom prst="straightConnector1">
              <a:avLst/>
            </a:prstGeom>
            <a:noFill/>
            <a:ln w="76200">
              <a:solidFill>
                <a:srgbClr val="FF0000"/>
              </a:solidFill>
              <a:round/>
            </a:ln>
            <a:extLst>
              <a:ext uri="{909E8E84-426E-40DD-AFC4-6F175D3DCCD1}">
                <a14:hiddenFill xmlns:a14="http://schemas.microsoft.com/office/drawing/2010/main">
                  <a:noFill/>
                </a14:hiddenFill>
              </a:ext>
            </a:extLst>
          </p:spPr>
        </p:cxnSp>
        <p:sp>
          <p:nvSpPr>
            <p:cNvPr id="12" name="Line 11"/>
            <p:cNvSpPr>
              <a:spLocks noChangeAspect="1" noChangeShapeType="1"/>
            </p:cNvSpPr>
            <p:nvPr/>
          </p:nvSpPr>
          <p:spPr bwMode="auto">
            <a:xfrm flipH="1">
              <a:off x="794" y="2478"/>
              <a:ext cx="862" cy="453"/>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13" name="Line 12"/>
            <p:cNvSpPr>
              <a:spLocks noChangeAspect="1" noChangeShapeType="1"/>
            </p:cNvSpPr>
            <p:nvPr/>
          </p:nvSpPr>
          <p:spPr bwMode="auto">
            <a:xfrm flipH="1">
              <a:off x="794" y="2341"/>
              <a:ext cx="771" cy="59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14" name="Line 13"/>
            <p:cNvSpPr>
              <a:spLocks noChangeAspect="1" noChangeShapeType="1"/>
            </p:cNvSpPr>
            <p:nvPr/>
          </p:nvSpPr>
          <p:spPr bwMode="auto">
            <a:xfrm>
              <a:off x="1656" y="2478"/>
              <a:ext cx="816" cy="453"/>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15" name="Line 14"/>
            <p:cNvSpPr>
              <a:spLocks noChangeAspect="1" noChangeShapeType="1"/>
            </p:cNvSpPr>
            <p:nvPr/>
          </p:nvSpPr>
          <p:spPr bwMode="auto">
            <a:xfrm>
              <a:off x="1747" y="2341"/>
              <a:ext cx="771" cy="59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16" name="Line 15"/>
            <p:cNvSpPr>
              <a:spLocks noChangeAspect="1" noChangeShapeType="1"/>
            </p:cNvSpPr>
            <p:nvPr/>
          </p:nvSpPr>
          <p:spPr bwMode="auto">
            <a:xfrm flipH="1" flipV="1">
              <a:off x="1656" y="1570"/>
              <a:ext cx="91" cy="771"/>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17" name="Line 16"/>
            <p:cNvSpPr>
              <a:spLocks noChangeAspect="1" noChangeShapeType="1"/>
            </p:cNvSpPr>
            <p:nvPr/>
          </p:nvSpPr>
          <p:spPr bwMode="auto">
            <a:xfrm flipV="1">
              <a:off x="1565" y="1525"/>
              <a:ext cx="91"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18" name="Line 17"/>
            <p:cNvSpPr>
              <a:spLocks noChangeAspect="1" noChangeShapeType="1"/>
            </p:cNvSpPr>
            <p:nvPr/>
          </p:nvSpPr>
          <p:spPr bwMode="auto">
            <a:xfrm>
              <a:off x="1565" y="2341"/>
              <a:ext cx="91" cy="137"/>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19" name="Line 18"/>
            <p:cNvSpPr>
              <a:spLocks noChangeAspect="1" noChangeShapeType="1"/>
            </p:cNvSpPr>
            <p:nvPr/>
          </p:nvSpPr>
          <p:spPr bwMode="auto">
            <a:xfrm>
              <a:off x="1565" y="2341"/>
              <a:ext cx="182"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en-US"/>
            </a:p>
          </p:txBody>
        </p:sp>
        <p:sp>
          <p:nvSpPr>
            <p:cNvPr id="20" name="Line 19"/>
            <p:cNvSpPr>
              <a:spLocks noChangeAspect="1" noChangeShapeType="1"/>
            </p:cNvSpPr>
            <p:nvPr/>
          </p:nvSpPr>
          <p:spPr bwMode="auto">
            <a:xfrm flipH="1">
              <a:off x="1656" y="2341"/>
              <a:ext cx="91" cy="137"/>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lstStyle/>
            <a:p>
              <a:endParaRPr lang="en-US"/>
            </a:p>
          </p:txBody>
        </p:sp>
      </p:grpSp>
      <p:sp>
        <p:nvSpPr>
          <p:cNvPr id="21" name="Text Box 20"/>
          <p:cNvSpPr txBox="1">
            <a:spLocks noChangeArrowheads="1"/>
          </p:cNvSpPr>
          <p:nvPr/>
        </p:nvSpPr>
        <p:spPr bwMode="auto">
          <a:xfrm>
            <a:off x="3744912" y="2906266"/>
            <a:ext cx="163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a:solidFill>
                  <a:srgbClr val="0033CC"/>
                </a:solidFill>
                <a:latin typeface="Arial Narrow" panose="020B0606020202030204" pitchFamily="34" charset="0"/>
              </a:rPr>
              <a:t>Thermo-Calc</a:t>
            </a:r>
            <a:endParaRPr lang="en-GB" altLang="en-US">
              <a:solidFill>
                <a:srgbClr val="0033CC"/>
              </a:solidFill>
              <a:latin typeface="Arial Narrow" panose="020B0606020202030204" pitchFamily="34" charset="0"/>
            </a:endParaRPr>
          </a:p>
        </p:txBody>
      </p:sp>
      <p:sp>
        <p:nvSpPr>
          <p:cNvPr id="22" name="AutoShape 21"/>
          <p:cNvSpPr>
            <a:spLocks noChangeArrowheads="1"/>
          </p:cNvSpPr>
          <p:nvPr/>
        </p:nvSpPr>
        <p:spPr bwMode="auto">
          <a:xfrm>
            <a:off x="3192462" y="2058541"/>
            <a:ext cx="576263" cy="215900"/>
          </a:xfrm>
          <a:prstGeom prst="rightArrow">
            <a:avLst>
              <a:gd name="adj1" fmla="val 50000"/>
              <a:gd name="adj2" fmla="val 66728"/>
            </a:avLst>
          </a:prstGeom>
          <a:solidFill>
            <a:schemeClr val="accent1"/>
          </a:solidFill>
          <a:ln w="9525" algn="ctr">
            <a:solidFill>
              <a:schemeClr val="tx1"/>
            </a:solidFill>
            <a:miter lim="800000"/>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 name="AutoShape 22"/>
          <p:cNvSpPr>
            <a:spLocks noChangeArrowheads="1"/>
          </p:cNvSpPr>
          <p:nvPr/>
        </p:nvSpPr>
        <p:spPr bwMode="auto">
          <a:xfrm>
            <a:off x="5568950" y="2058541"/>
            <a:ext cx="576262" cy="215900"/>
          </a:xfrm>
          <a:prstGeom prst="rightArrow">
            <a:avLst>
              <a:gd name="adj1" fmla="val 50000"/>
              <a:gd name="adj2" fmla="val 66728"/>
            </a:avLst>
          </a:prstGeom>
          <a:solidFill>
            <a:schemeClr val="accent1"/>
          </a:solidFill>
          <a:ln w="9525" algn="ctr">
            <a:solidFill>
              <a:schemeClr val="tx1"/>
            </a:solidFill>
            <a:miter lim="800000"/>
          </a:ln>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24" name="Object 3"/>
          <p:cNvGraphicFramePr>
            <a:graphicFrameLocks noChangeAspect="1"/>
          </p:cNvGraphicFramePr>
          <p:nvPr/>
        </p:nvGraphicFramePr>
        <p:xfrm>
          <a:off x="3192462" y="4435028"/>
          <a:ext cx="2874963" cy="1863725"/>
        </p:xfrm>
        <a:graphic>
          <a:graphicData uri="http://schemas.openxmlformats.org/presentationml/2006/ole">
            <mc:AlternateContent xmlns:mc="http://schemas.openxmlformats.org/markup-compatibility/2006">
              <mc:Choice xmlns:v="urn:schemas-microsoft-com:vml" Requires="v">
                <p:oleObj spid="_x0000_s409635" name="Equation" r:id="rId3" imgW="1409700" imgH="914400" progId="Equation.3">
                  <p:embed/>
                </p:oleObj>
              </mc:Choice>
              <mc:Fallback>
                <p:oleObj name="Equation" r:id="rId3" imgW="1409700" imgH="914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2462" y="4435028"/>
                        <a:ext cx="2874963" cy="186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24"/>
          <p:cNvSpPr txBox="1">
            <a:spLocks noChangeArrowheads="1"/>
          </p:cNvSpPr>
          <p:nvPr/>
        </p:nvSpPr>
        <p:spPr bwMode="auto">
          <a:xfrm>
            <a:off x="744537" y="3573016"/>
            <a:ext cx="21796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2000">
                <a:latin typeface="Arial Narrow" panose="020B0606020202030204" pitchFamily="34" charset="0"/>
              </a:rPr>
              <a:t>Description of Gibbs free energy for the individual phases</a:t>
            </a:r>
            <a:endParaRPr lang="en-GB" altLang="en-US" sz="2000">
              <a:latin typeface="Arial Narrow" panose="020B0606020202030204" pitchFamily="34" charset="0"/>
            </a:endParaRPr>
          </a:p>
        </p:txBody>
      </p:sp>
      <p:sp>
        <p:nvSpPr>
          <p:cNvPr id="26" name="Text Box 25"/>
          <p:cNvSpPr txBox="1">
            <a:spLocks noChangeArrowheads="1"/>
          </p:cNvSpPr>
          <p:nvPr/>
        </p:nvSpPr>
        <p:spPr bwMode="auto">
          <a:xfrm>
            <a:off x="3409950" y="3573016"/>
            <a:ext cx="24479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2000">
                <a:latin typeface="Arial Narrow" panose="020B0606020202030204" pitchFamily="34" charset="0"/>
              </a:rPr>
              <a:t>Minimization of the total Gibbs free energy under given conditions.</a:t>
            </a:r>
            <a:endParaRPr lang="en-GB" altLang="en-US" sz="2000">
              <a:latin typeface="Arial Narrow" panose="020B0606020202030204" pitchFamily="34" charset="0"/>
            </a:endParaRPr>
          </a:p>
        </p:txBody>
      </p:sp>
      <p:sp>
        <p:nvSpPr>
          <p:cNvPr id="32" name="Text Box 33"/>
          <p:cNvSpPr txBox="1">
            <a:spLocks noChangeArrowheads="1"/>
          </p:cNvSpPr>
          <p:nvPr/>
        </p:nvSpPr>
        <p:spPr bwMode="auto">
          <a:xfrm>
            <a:off x="7037387" y="3573016"/>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2000">
                <a:latin typeface="Arial Narrow" panose="020B0606020202030204" pitchFamily="34" charset="0"/>
              </a:rPr>
              <a:t>Result</a:t>
            </a:r>
            <a:endParaRPr lang="en-GB" altLang="en-US" sz="2000">
              <a:latin typeface="Arial Narrow" panose="020B0606020202030204" pitchFamily="34" charset="0"/>
            </a:endParaRPr>
          </a:p>
        </p:txBody>
      </p:sp>
      <p:grpSp>
        <p:nvGrpSpPr>
          <p:cNvPr id="43" name="Group 67"/>
          <p:cNvGrpSpPr/>
          <p:nvPr/>
        </p:nvGrpSpPr>
        <p:grpSpPr>
          <a:xfrm>
            <a:off x="6444569" y="1410841"/>
            <a:ext cx="2122259" cy="2083960"/>
            <a:chOff x="2286000" y="2871260"/>
            <a:chExt cx="3092451" cy="3036646"/>
          </a:xfrm>
        </p:grpSpPr>
        <p:pic>
          <p:nvPicPr>
            <p:cNvPr id="44" name="Picture 2" descr="D:\cec-work\B2\alni.tif"/>
            <p:cNvPicPr>
              <a:picLocks noChangeAspect="1" noChangeArrowheads="1"/>
            </p:cNvPicPr>
            <p:nvPr/>
          </p:nvPicPr>
          <p:blipFill rotWithShape="1">
            <a:blip r:embed="rId5" cstate="print"/>
            <a:srcRect l="1" r="-1458" b="9091"/>
            <a:stretch>
              <a:fillRect/>
            </a:stretch>
          </p:blipFill>
          <p:spPr bwMode="auto">
            <a:xfrm>
              <a:off x="2286000" y="2871260"/>
              <a:ext cx="3092451" cy="2938462"/>
            </a:xfrm>
            <a:prstGeom prst="rect">
              <a:avLst/>
            </a:prstGeom>
            <a:noFill/>
            <a:ln w="9525">
              <a:noFill/>
              <a:miter lim="800000"/>
              <a:headEnd/>
              <a:tailEnd/>
            </a:ln>
          </p:spPr>
        </p:pic>
        <p:sp>
          <p:nvSpPr>
            <p:cNvPr id="45" name="Freeform 4"/>
            <p:cNvSpPr>
              <a:spLocks noChangeAspect="1"/>
            </p:cNvSpPr>
            <p:nvPr/>
          </p:nvSpPr>
          <p:spPr bwMode="auto">
            <a:xfrm>
              <a:off x="3821460" y="3161097"/>
              <a:ext cx="689068" cy="2195810"/>
            </a:xfrm>
            <a:custGeom>
              <a:avLst/>
              <a:gdLst>
                <a:gd name="T0" fmla="*/ 2147483647 w 644"/>
                <a:gd name="T1" fmla="*/ 2147483647 h 2016"/>
                <a:gd name="T2" fmla="*/ 2147483647 w 644"/>
                <a:gd name="T3" fmla="*/ 2147483647 h 2016"/>
                <a:gd name="T4" fmla="*/ 2147483647 w 644"/>
                <a:gd name="T5" fmla="*/ 2147483647 h 2016"/>
                <a:gd name="T6" fmla="*/ 2147483647 w 644"/>
                <a:gd name="T7" fmla="*/ 2147483647 h 2016"/>
                <a:gd name="T8" fmla="*/ 2147483647 w 644"/>
                <a:gd name="T9" fmla="*/ 2147483647 h 2016"/>
                <a:gd name="T10" fmla="*/ 0 w 644"/>
                <a:gd name="T11" fmla="*/ 2147483647 h 2016"/>
                <a:gd name="T12" fmla="*/ 2147483647 w 644"/>
                <a:gd name="T13" fmla="*/ 2147483647 h 2016"/>
                <a:gd name="T14" fmla="*/ 2147483647 w 644"/>
                <a:gd name="T15" fmla="*/ 2147483647 h 2016"/>
                <a:gd name="T16" fmla="*/ 2147483647 w 644"/>
                <a:gd name="T17" fmla="*/ 2147483647 h 2016"/>
                <a:gd name="T18" fmla="*/ 2147483647 w 644"/>
                <a:gd name="T19" fmla="*/ 0 h 2016"/>
                <a:gd name="T20" fmla="*/ 2147483647 w 644"/>
                <a:gd name="T21" fmla="*/ 2147483647 h 2016"/>
                <a:gd name="T22" fmla="*/ 2147483647 w 644"/>
                <a:gd name="T23" fmla="*/ 2147483647 h 2016"/>
                <a:gd name="T24" fmla="*/ 2147483647 w 644"/>
                <a:gd name="T25" fmla="*/ 2147483647 h 2016"/>
                <a:gd name="T26" fmla="*/ 2147483647 w 644"/>
                <a:gd name="T27" fmla="*/ 2147483647 h 2016"/>
                <a:gd name="T28" fmla="*/ 2147483647 w 644"/>
                <a:gd name="T29" fmla="*/ 2147483647 h 2016"/>
                <a:gd name="T30" fmla="*/ 2147483647 w 644"/>
                <a:gd name="T31" fmla="*/ 2147483647 h 2016"/>
                <a:gd name="T32" fmla="*/ 2147483647 w 644"/>
                <a:gd name="T33" fmla="*/ 2147483647 h 2016"/>
                <a:gd name="T34" fmla="*/ 2147483647 w 644"/>
                <a:gd name="T35" fmla="*/ 2147483647 h 2016"/>
                <a:gd name="T36" fmla="*/ 2147483647 w 644"/>
                <a:gd name="T37" fmla="*/ 2147483647 h 2016"/>
                <a:gd name="T38" fmla="*/ 2147483647 w 644"/>
                <a:gd name="T39" fmla="*/ 2147483647 h 2016"/>
                <a:gd name="T40" fmla="*/ 2147483647 w 644"/>
                <a:gd name="T41" fmla="*/ 2147483647 h 2016"/>
                <a:gd name="T42" fmla="*/ 2147483647 w 644"/>
                <a:gd name="T43" fmla="*/ 2147483647 h 2016"/>
                <a:gd name="T44" fmla="*/ 2147483647 w 644"/>
                <a:gd name="T45" fmla="*/ 2147483647 h 2016"/>
                <a:gd name="T46" fmla="*/ 2147483647 w 644"/>
                <a:gd name="T47" fmla="*/ 2147483647 h 20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4"/>
                <a:gd name="T73" fmla="*/ 0 h 2016"/>
                <a:gd name="T74" fmla="*/ 644 w 644"/>
                <a:gd name="T75" fmla="*/ 2016 h 20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4" h="2016">
                  <a:moveTo>
                    <a:pt x="292" y="2012"/>
                  </a:moveTo>
                  <a:lnTo>
                    <a:pt x="132" y="2016"/>
                  </a:lnTo>
                  <a:lnTo>
                    <a:pt x="112" y="1692"/>
                  </a:lnTo>
                  <a:lnTo>
                    <a:pt x="88" y="1316"/>
                  </a:lnTo>
                  <a:lnTo>
                    <a:pt x="40" y="972"/>
                  </a:lnTo>
                  <a:lnTo>
                    <a:pt x="0" y="840"/>
                  </a:lnTo>
                  <a:lnTo>
                    <a:pt x="36" y="668"/>
                  </a:lnTo>
                  <a:lnTo>
                    <a:pt x="96" y="332"/>
                  </a:lnTo>
                  <a:lnTo>
                    <a:pt x="148" y="76"/>
                  </a:lnTo>
                  <a:lnTo>
                    <a:pt x="180" y="0"/>
                  </a:lnTo>
                  <a:lnTo>
                    <a:pt x="212" y="8"/>
                  </a:lnTo>
                  <a:lnTo>
                    <a:pt x="272" y="104"/>
                  </a:lnTo>
                  <a:lnTo>
                    <a:pt x="372" y="232"/>
                  </a:lnTo>
                  <a:lnTo>
                    <a:pt x="504" y="372"/>
                  </a:lnTo>
                  <a:lnTo>
                    <a:pt x="616" y="452"/>
                  </a:lnTo>
                  <a:lnTo>
                    <a:pt x="644" y="480"/>
                  </a:lnTo>
                  <a:lnTo>
                    <a:pt x="588" y="692"/>
                  </a:lnTo>
                  <a:lnTo>
                    <a:pt x="536" y="920"/>
                  </a:lnTo>
                  <a:lnTo>
                    <a:pt x="480" y="1156"/>
                  </a:lnTo>
                  <a:lnTo>
                    <a:pt x="444" y="1384"/>
                  </a:lnTo>
                  <a:lnTo>
                    <a:pt x="420" y="1536"/>
                  </a:lnTo>
                  <a:lnTo>
                    <a:pt x="364" y="1644"/>
                  </a:lnTo>
                  <a:lnTo>
                    <a:pt x="316" y="1844"/>
                  </a:lnTo>
                  <a:lnTo>
                    <a:pt x="292" y="2012"/>
                  </a:lnTo>
                  <a:close/>
                </a:path>
              </a:pathLst>
            </a:custGeom>
            <a:solidFill>
              <a:srgbClr val="C00000"/>
            </a:solidFill>
            <a:ln w="9525">
              <a:solidFill>
                <a:sysClr val="windowText" lastClr="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charset="0"/>
              </a:endParaRPr>
            </a:p>
          </p:txBody>
        </p:sp>
        <p:sp>
          <p:nvSpPr>
            <p:cNvPr id="46" name="Freeform 6"/>
            <p:cNvSpPr>
              <a:spLocks noChangeAspect="1"/>
            </p:cNvSpPr>
            <p:nvPr/>
          </p:nvSpPr>
          <p:spPr bwMode="auto">
            <a:xfrm>
              <a:off x="4553052" y="3696000"/>
              <a:ext cx="101384" cy="1655570"/>
            </a:xfrm>
            <a:custGeom>
              <a:avLst/>
              <a:gdLst>
                <a:gd name="T0" fmla="*/ 2147483647 w 96"/>
                <a:gd name="T1" fmla="*/ 2147483647 h 1540"/>
                <a:gd name="T2" fmla="*/ 2147483647 w 96"/>
                <a:gd name="T3" fmla="*/ 2147483647 h 1540"/>
                <a:gd name="T4" fmla="*/ 2147483647 w 96"/>
                <a:gd name="T5" fmla="*/ 2147483647 h 1540"/>
                <a:gd name="T6" fmla="*/ 0 w 96"/>
                <a:gd name="T7" fmla="*/ 2147483647 h 1540"/>
                <a:gd name="T8" fmla="*/ 2147483647 w 96"/>
                <a:gd name="T9" fmla="*/ 2147483647 h 1540"/>
                <a:gd name="T10" fmla="*/ 2147483647 w 96"/>
                <a:gd name="T11" fmla="*/ 2147483647 h 1540"/>
                <a:gd name="T12" fmla="*/ 2147483647 w 96"/>
                <a:gd name="T13" fmla="*/ 0 h 1540"/>
                <a:gd name="T14" fmla="*/ 2147483647 w 96"/>
                <a:gd name="T15" fmla="*/ 0 h 1540"/>
                <a:gd name="T16" fmla="*/ 2147483647 w 96"/>
                <a:gd name="T17" fmla="*/ 2147483647 h 1540"/>
                <a:gd name="T18" fmla="*/ 2147483647 w 96"/>
                <a:gd name="T19" fmla="*/ 2147483647 h 1540"/>
                <a:gd name="T20" fmla="*/ 2147483647 w 96"/>
                <a:gd name="T21" fmla="*/ 2147483647 h 1540"/>
                <a:gd name="T22" fmla="*/ 2147483647 w 96"/>
                <a:gd name="T23" fmla="*/ 2147483647 h 1540"/>
                <a:gd name="T24" fmla="*/ 2147483647 w 96"/>
                <a:gd name="T25" fmla="*/ 2147483647 h 1540"/>
                <a:gd name="T26" fmla="*/ 2147483647 w 96"/>
                <a:gd name="T27" fmla="*/ 2147483647 h 15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1540"/>
                <a:gd name="T44" fmla="*/ 96 w 96"/>
                <a:gd name="T45" fmla="*/ 1540 h 15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1540">
                  <a:moveTo>
                    <a:pt x="60" y="1536"/>
                  </a:moveTo>
                  <a:lnTo>
                    <a:pt x="28" y="1540"/>
                  </a:lnTo>
                  <a:lnTo>
                    <a:pt x="12" y="1096"/>
                  </a:lnTo>
                  <a:lnTo>
                    <a:pt x="0" y="728"/>
                  </a:lnTo>
                  <a:lnTo>
                    <a:pt x="16" y="368"/>
                  </a:lnTo>
                  <a:lnTo>
                    <a:pt x="32" y="116"/>
                  </a:lnTo>
                  <a:lnTo>
                    <a:pt x="56" y="0"/>
                  </a:lnTo>
                  <a:lnTo>
                    <a:pt x="84" y="0"/>
                  </a:lnTo>
                  <a:lnTo>
                    <a:pt x="96" y="288"/>
                  </a:lnTo>
                  <a:lnTo>
                    <a:pt x="96" y="656"/>
                  </a:lnTo>
                  <a:lnTo>
                    <a:pt x="96" y="908"/>
                  </a:lnTo>
                  <a:lnTo>
                    <a:pt x="76" y="1168"/>
                  </a:lnTo>
                  <a:lnTo>
                    <a:pt x="64" y="1444"/>
                  </a:lnTo>
                  <a:lnTo>
                    <a:pt x="60" y="1536"/>
                  </a:lnTo>
                  <a:close/>
                </a:path>
              </a:pathLst>
            </a:custGeom>
            <a:solidFill>
              <a:srgbClr val="00B050"/>
            </a:solidFill>
            <a:ln w="9525">
              <a:solidFill>
                <a:sysClr val="windowText" lastClr="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charset="0"/>
              </a:endParaRPr>
            </a:p>
          </p:txBody>
        </p:sp>
        <p:sp>
          <p:nvSpPr>
            <p:cNvPr id="47" name="TextBox 12"/>
            <p:cNvSpPr txBox="1">
              <a:spLocks noChangeArrowheads="1"/>
            </p:cNvSpPr>
            <p:nvPr/>
          </p:nvSpPr>
          <p:spPr bwMode="auto">
            <a:xfrm>
              <a:off x="3918624" y="3639476"/>
              <a:ext cx="426881" cy="376105"/>
            </a:xfrm>
            <a:prstGeom prst="rect">
              <a:avLst/>
            </a:prstGeom>
            <a:noFill/>
            <a:ln w="9525">
              <a:noFill/>
              <a:miter lim="800000"/>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charset="0"/>
                </a:rPr>
                <a:t>B2</a:t>
              </a:r>
              <a:endParaRPr kumimoji="0" lang="en-US" sz="1800" b="0" i="0" u="none" strike="noStrike" kern="0" cap="none" spc="0" normalizeH="0" baseline="0" noProof="0" dirty="0">
                <a:ln>
                  <a:noFill/>
                </a:ln>
                <a:solidFill>
                  <a:sysClr val="windowText" lastClr="000000"/>
                </a:solidFill>
                <a:effectLst/>
                <a:uLnTx/>
                <a:uFillTx/>
                <a:latin typeface="Calibri" panose="020F0502020204030204" charset="0"/>
              </a:endParaRPr>
            </a:p>
          </p:txBody>
        </p:sp>
        <p:sp>
          <p:nvSpPr>
            <p:cNvPr id="48" name="Freeform 72"/>
            <p:cNvSpPr>
              <a:spLocks noChangeAspect="1"/>
            </p:cNvSpPr>
            <p:nvPr/>
          </p:nvSpPr>
          <p:spPr bwMode="auto">
            <a:xfrm>
              <a:off x="4726175" y="3541627"/>
              <a:ext cx="477837" cy="1801813"/>
            </a:xfrm>
            <a:custGeom>
              <a:avLst/>
              <a:gdLst>
                <a:gd name="connsiteX0" fmla="*/ 736271 w 736271"/>
                <a:gd name="connsiteY0" fmla="*/ 2642260 h 2642260"/>
                <a:gd name="connsiteX1" fmla="*/ 362198 w 736271"/>
                <a:gd name="connsiteY1" fmla="*/ 2642260 h 2642260"/>
                <a:gd name="connsiteX2" fmla="*/ 332510 w 736271"/>
                <a:gd name="connsiteY2" fmla="*/ 2398816 h 2642260"/>
                <a:gd name="connsiteX3" fmla="*/ 255320 w 736271"/>
                <a:gd name="connsiteY3" fmla="*/ 1793174 h 2642260"/>
                <a:gd name="connsiteX4" fmla="*/ 178130 w 736271"/>
                <a:gd name="connsiteY4" fmla="*/ 1193470 h 2642260"/>
                <a:gd name="connsiteX5" fmla="*/ 65315 w 736271"/>
                <a:gd name="connsiteY5" fmla="*/ 475013 h 2642260"/>
                <a:gd name="connsiteX6" fmla="*/ 0 w 736271"/>
                <a:gd name="connsiteY6" fmla="*/ 201881 h 2642260"/>
                <a:gd name="connsiteX7" fmla="*/ 166255 w 736271"/>
                <a:gd name="connsiteY7" fmla="*/ 100940 h 2642260"/>
                <a:gd name="connsiteX8" fmla="*/ 320634 w 736271"/>
                <a:gd name="connsiteY8" fmla="*/ 35626 h 2642260"/>
                <a:gd name="connsiteX9" fmla="*/ 451263 w 736271"/>
                <a:gd name="connsiteY9" fmla="*/ 5938 h 2642260"/>
                <a:gd name="connsiteX10" fmla="*/ 587829 w 736271"/>
                <a:gd name="connsiteY10" fmla="*/ 0 h 2642260"/>
                <a:gd name="connsiteX11" fmla="*/ 736271 w 736271"/>
                <a:gd name="connsiteY11" fmla="*/ 0 h 2642260"/>
                <a:gd name="connsiteX12" fmla="*/ 736271 w 736271"/>
                <a:gd name="connsiteY12" fmla="*/ 2642260 h 26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271" h="2642260">
                  <a:moveTo>
                    <a:pt x="736271" y="2642260"/>
                  </a:moveTo>
                  <a:lnTo>
                    <a:pt x="362198" y="2642260"/>
                  </a:lnTo>
                  <a:lnTo>
                    <a:pt x="332510" y="2398816"/>
                  </a:lnTo>
                  <a:cubicBezTo>
                    <a:pt x="306529" y="2196967"/>
                    <a:pt x="255320" y="1996688"/>
                    <a:pt x="255320" y="1793174"/>
                  </a:cubicBezTo>
                  <a:lnTo>
                    <a:pt x="178130" y="1193470"/>
                  </a:lnTo>
                  <a:lnTo>
                    <a:pt x="65315" y="475013"/>
                  </a:lnTo>
                  <a:lnTo>
                    <a:pt x="0" y="201881"/>
                  </a:lnTo>
                  <a:lnTo>
                    <a:pt x="166255" y="100940"/>
                  </a:lnTo>
                  <a:lnTo>
                    <a:pt x="320634" y="35626"/>
                  </a:lnTo>
                  <a:lnTo>
                    <a:pt x="451263" y="5938"/>
                  </a:lnTo>
                  <a:lnTo>
                    <a:pt x="587829" y="0"/>
                  </a:lnTo>
                  <a:lnTo>
                    <a:pt x="736271" y="0"/>
                  </a:lnTo>
                  <a:cubicBezTo>
                    <a:pt x="734292" y="878774"/>
                    <a:pt x="732312" y="1757548"/>
                    <a:pt x="736271" y="2642260"/>
                  </a:cubicBezTo>
                  <a:close/>
                </a:path>
              </a:pathLst>
            </a:custGeom>
            <a:solidFill>
              <a:srgbClr val="002060"/>
            </a:solidFill>
            <a:ln w="2540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1" i="0" u="none" strike="noStrike" kern="0" cap="none" spc="0" normalizeH="0" baseline="0" noProof="0" dirty="0">
                  <a:ln>
                    <a:noFill/>
                  </a:ln>
                  <a:solidFill>
                    <a:sysClr val="windowText" lastClr="000000"/>
                  </a:solidFill>
                  <a:effectLst/>
                  <a:uLnTx/>
                  <a:uFillTx/>
                  <a:latin typeface="Symbol" panose="05050102010706020507" pitchFamily="18" charset="2"/>
                  <a:ea typeface="+mn-ea"/>
                  <a:cs typeface="+mn-cs"/>
                </a:rPr>
                <a:t>g</a:t>
              </a:r>
              <a:endParaRPr kumimoji="0" lang="en-US" sz="1800" b="1" i="0" u="none" strike="noStrike" kern="0" cap="none" spc="0" normalizeH="0" baseline="0" noProof="0" dirty="0">
                <a:ln>
                  <a:noFill/>
                </a:ln>
                <a:solidFill>
                  <a:sysClr val="windowText" lastClr="000000"/>
                </a:solidFill>
                <a:effectLst/>
                <a:uLnTx/>
                <a:uFillTx/>
                <a:latin typeface="Symbol" panose="05050102010706020507" pitchFamily="18" charset="2"/>
                <a:ea typeface="+mn-ea"/>
                <a:cs typeface="+mn-cs"/>
              </a:endParaRPr>
            </a:p>
          </p:txBody>
        </p:sp>
        <p:sp>
          <p:nvSpPr>
            <p:cNvPr id="49" name="TextBox 73"/>
            <p:cNvSpPr txBox="1"/>
            <p:nvPr/>
          </p:nvSpPr>
          <p:spPr>
            <a:xfrm>
              <a:off x="2771588" y="5562587"/>
              <a:ext cx="2585964" cy="215444"/>
            </a:xfrm>
            <a:prstGeom prst="rect">
              <a:avLst/>
            </a:prstGeom>
            <a:solidFill>
              <a:schemeClr val="bg1"/>
            </a:solidFill>
          </p:spPr>
          <p:txBody>
            <a:bodyPr wrap="none" rtlCol="0">
              <a:spAutoFit/>
            </a:bodyPr>
            <a:lstStyle/>
            <a:p>
              <a:r>
                <a:rPr lang="en-US" sz="800" dirty="0"/>
                <a:t>                                                                                                            </a:t>
              </a:r>
              <a:endParaRPr lang="en-US" sz="800" dirty="0"/>
            </a:p>
          </p:txBody>
        </p:sp>
        <p:sp>
          <p:nvSpPr>
            <p:cNvPr id="50" name="TextBox 74"/>
            <p:cNvSpPr txBox="1"/>
            <p:nvPr/>
          </p:nvSpPr>
          <p:spPr>
            <a:xfrm>
              <a:off x="2684828" y="5504276"/>
              <a:ext cx="2693622" cy="403630"/>
            </a:xfrm>
            <a:prstGeom prst="rect">
              <a:avLst/>
            </a:prstGeom>
            <a:noFill/>
          </p:spPr>
          <p:txBody>
            <a:bodyPr wrap="square" rtlCol="0">
              <a:spAutoFit/>
            </a:bodyPr>
            <a:lstStyle/>
            <a:p>
              <a:r>
                <a:rPr lang="en-US" sz="1200" dirty="0"/>
                <a:t>Al      Mole Fraction Ni    </a:t>
              </a:r>
              <a:r>
                <a:rPr lang="en-US" sz="1200" dirty="0" err="1"/>
                <a:t>Ni</a:t>
              </a:r>
              <a:endParaRPr lang="en-US" sz="1200" dirty="0"/>
            </a:p>
          </p:txBody>
        </p:sp>
        <p:sp>
          <p:nvSpPr>
            <p:cNvPr id="51" name="TextBox 75"/>
            <p:cNvSpPr txBox="1"/>
            <p:nvPr/>
          </p:nvSpPr>
          <p:spPr>
            <a:xfrm>
              <a:off x="4719699" y="3851336"/>
              <a:ext cx="420308" cy="276999"/>
            </a:xfrm>
            <a:prstGeom prst="rect">
              <a:avLst/>
            </a:prstGeom>
            <a:noFill/>
          </p:spPr>
          <p:txBody>
            <a:bodyPr wrap="none" rtlCol="0">
              <a:spAutoFit/>
            </a:bodyPr>
            <a:lstStyle/>
            <a:p>
              <a:r>
                <a:rPr lang="en-US" sz="1200" b="1" dirty="0">
                  <a:solidFill>
                    <a:schemeClr val="bg1"/>
                  </a:solidFill>
                </a:rPr>
                <a:t>(Ni)</a:t>
              </a:r>
              <a:endParaRPr lang="en-US" sz="1200" b="1" dirty="0">
                <a:solidFill>
                  <a:schemeClr val="bg1"/>
                </a:solidFill>
              </a:endParaRPr>
            </a:p>
          </p:txBody>
        </p:sp>
        <p:sp>
          <p:nvSpPr>
            <p:cNvPr id="52" name="TextBox 76"/>
            <p:cNvSpPr txBox="1"/>
            <p:nvPr/>
          </p:nvSpPr>
          <p:spPr>
            <a:xfrm rot="16200000">
              <a:off x="4437362" y="5036924"/>
              <a:ext cx="506870" cy="276999"/>
            </a:xfrm>
            <a:prstGeom prst="rect">
              <a:avLst/>
            </a:prstGeom>
            <a:noFill/>
          </p:spPr>
          <p:txBody>
            <a:bodyPr wrap="none" rtlCol="0">
              <a:spAutoFit/>
            </a:bodyPr>
            <a:lstStyle/>
            <a:p>
              <a:r>
                <a:rPr lang="en-US" sz="1200" b="1" dirty="0">
                  <a:solidFill>
                    <a:srgbClr val="00B050"/>
                  </a:solidFill>
                </a:rPr>
                <a:t>Ni</a:t>
              </a:r>
              <a:r>
                <a:rPr lang="en-US" sz="1200" b="1" baseline="-15000" dirty="0">
                  <a:solidFill>
                    <a:srgbClr val="00B050"/>
                  </a:solidFill>
                </a:rPr>
                <a:t>3</a:t>
              </a:r>
              <a:r>
                <a:rPr lang="en-US" sz="1200" b="1" dirty="0">
                  <a:solidFill>
                    <a:srgbClr val="00B050"/>
                  </a:solidFill>
                </a:rPr>
                <a:t>Al</a:t>
              </a:r>
              <a:endParaRPr lang="en-US" sz="1200" b="1" dirty="0">
                <a:solidFill>
                  <a:srgbClr val="00B050"/>
                </a:solidFill>
              </a:endParaRPr>
            </a:p>
          </p:txBody>
        </p:sp>
      </p:grpSp>
      <p:sp>
        <p:nvSpPr>
          <p:cNvPr id="53" name="矩形 52"/>
          <p:cNvSpPr/>
          <p:nvPr/>
        </p:nvSpPr>
        <p:spPr>
          <a:xfrm>
            <a:off x="522632" y="139209"/>
            <a:ext cx="6648102" cy="600164"/>
          </a:xfrm>
          <a:prstGeom prst="rect">
            <a:avLst/>
          </a:prstGeom>
        </p:spPr>
        <p:txBody>
          <a:bodyPr wrap="none">
            <a:spAutoFit/>
          </a:bodyPr>
          <a:lstStyle/>
          <a:p>
            <a:r>
              <a:rPr lang="en-US" altLang="zh-CN"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Working </a:t>
            </a: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Principle-</a:t>
            </a:r>
            <a:r>
              <a:rPr lang="en-US" altLang="zh-CN" sz="3300" b="1" dirty="0" err="1"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Thermocalc</a:t>
            </a:r>
            <a:endParaRPr lang="en-US" altLang="zh-CN"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242614" y="30512"/>
            <a:ext cx="7345281"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2.3 </a:t>
            </a:r>
            <a:r>
              <a:rPr lang="zh-CN" altLang="en-US"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稳态扩散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Steady state diffusion</a:t>
            </a:r>
            <a:r>
              <a:rPr lang="zh-CN" altLang="en-US"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Text Box 2"/>
          <p:cNvSpPr txBox="1">
            <a:spLocks noChangeArrowheads="1"/>
          </p:cNvSpPr>
          <p:nvPr/>
        </p:nvSpPr>
        <p:spPr bwMode="auto">
          <a:xfrm>
            <a:off x="154972" y="867368"/>
            <a:ext cx="8567999"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800" b="1" dirty="0">
                <a:solidFill>
                  <a:srgbClr val="FF0000"/>
                </a:solidFill>
                <a:latin typeface="微软雅黑" panose="020B0503020204020204" pitchFamily="34" charset="-122"/>
                <a:ea typeface="微软雅黑" panose="020B0503020204020204" pitchFamily="34" charset="-122"/>
              </a:rPr>
              <a:t>稳态扩散定义：</a:t>
            </a:r>
            <a:r>
              <a:rPr lang="zh-CN" altLang="en-US" sz="2800" b="1" dirty="0">
                <a:latin typeface="微软雅黑" panose="020B0503020204020204" pitchFamily="34" charset="-122"/>
                <a:ea typeface="微软雅黑" panose="020B0503020204020204" pitchFamily="34" charset="-122"/>
              </a:rPr>
              <a:t>在扩散系统中，任一点的浓度不随时间而变化，这种状态称为稳态扩散。</a:t>
            </a:r>
            <a:endParaRPr lang="zh-CN" altLang="en-US" sz="2800" b="1" dirty="0">
              <a:latin typeface="微软雅黑" panose="020B0503020204020204" pitchFamily="34" charset="-122"/>
              <a:ea typeface="微软雅黑" panose="020B0503020204020204" pitchFamily="34" charset="-122"/>
            </a:endParaRPr>
          </a:p>
          <a:p>
            <a:pPr eaLnBrk="1" hangingPunct="1">
              <a:spcBef>
                <a:spcPct val="50000"/>
              </a:spcBef>
              <a:buFontTx/>
              <a:buNone/>
            </a:pP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5" name="文本框 4"/>
          <p:cNvSpPr txBox="1"/>
          <p:nvPr/>
        </p:nvSpPr>
        <p:spPr bwMode="auto">
          <a:xfrm>
            <a:off x="4566888" y="2946400"/>
            <a:ext cx="65" cy="677108"/>
          </a:xfrm>
          <a:prstGeom prst="rect">
            <a:avLst/>
          </a:prstGeom>
          <a:grpFill/>
          <a:ln w="9525">
            <a:noFill/>
            <a:miter lim="800000"/>
          </a:ln>
          <a:effectLst>
            <a:prstShdw prst="shdw17" dist="17961" dir="2700000">
              <a:schemeClr val="accent1">
                <a:gamma/>
                <a:shade val="60000"/>
                <a:invGamma/>
              </a:schemeClr>
            </a:prstShdw>
          </a:effectLst>
        </p:spPr>
        <p:txBody>
          <a:bodyPr wrap="none" lIns="0" tIns="0" rIns="0" bIns="0" rtlCol="0">
            <a:spAutoFit/>
          </a:bodyPr>
          <a:lstStyle/>
          <a:p>
            <a:pPr algn="ctr" fontAlgn="auto">
              <a:spcBef>
                <a:spcPts val="0"/>
              </a:spcBef>
              <a:spcAft>
                <a:spcPts val="0"/>
              </a:spcAft>
            </a:pPr>
            <a:endParaRPr lang="zh-CN" altLang="en-US" sz="4400" b="1" dirty="0">
              <a:solidFill>
                <a:prstClr val="white"/>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grpSp>
        <p:nvGrpSpPr>
          <p:cNvPr id="4" name="组合 3"/>
          <p:cNvGrpSpPr/>
          <p:nvPr/>
        </p:nvGrpSpPr>
        <p:grpSpPr>
          <a:xfrm>
            <a:off x="697905" y="4780390"/>
            <a:ext cx="7737966" cy="1788526"/>
            <a:chOff x="697905" y="4780390"/>
            <a:chExt cx="7737966" cy="1788526"/>
          </a:xfrm>
        </p:grpSpPr>
        <p:sp>
          <p:nvSpPr>
            <p:cNvPr id="12" name="Text Box 10"/>
            <p:cNvSpPr txBox="1">
              <a:spLocks noChangeArrowheads="1"/>
            </p:cNvSpPr>
            <p:nvPr/>
          </p:nvSpPr>
          <p:spPr bwMode="auto">
            <a:xfrm>
              <a:off x="697905" y="4780390"/>
              <a:ext cx="773796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简单地说，稳态扩散是指扩散通量</a:t>
              </a:r>
              <a:r>
                <a:rPr lang="en-US" altLang="zh-CN" sz="2400" b="1" dirty="0">
                  <a:latin typeface="微软雅黑" panose="020B0503020204020204" pitchFamily="34" charset="-122"/>
                  <a:ea typeface="微软雅黑" panose="020B0503020204020204" pitchFamily="34" charset="-122"/>
                </a:rPr>
                <a:t>J</a:t>
              </a:r>
              <a:r>
                <a:rPr lang="zh-CN" altLang="en-US" sz="2400" b="1" dirty="0">
                  <a:latin typeface="微软雅黑" panose="020B0503020204020204" pitchFamily="34" charset="-122"/>
                  <a:ea typeface="微软雅黑" panose="020B0503020204020204" pitchFamily="34" charset="-122"/>
                </a:rPr>
                <a:t>不随时间而变化的扩散。</a:t>
              </a:r>
              <a:endParaRPr lang="zh-CN" altLang="en-US" sz="24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4" name="矩形 23">
                  <a:extLst>
                    <a:ext uri="{FF2B5EF4-FFF2-40B4-BE49-F238E27FC236}">
                      <ele attr="{5F8822A2-357A-46F3-8A36-1F0D5D440F5C}"/>
                    </a:ext>
                  </a:extLst>
                </p:cNvPr>
                <p:cNvSpPr/>
                <p:nvPr/>
              </p:nvSpPr>
              <p:spPr>
                <a:xfrm>
                  <a:off x="1961004" y="5774340"/>
                  <a:ext cx="4287396" cy="7945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rPr>
                          <m:t>𝑱</m:t>
                        </m:r>
                        <m:r>
                          <a:rPr lang="zh-CN" altLang="en-US" sz="2400" b="1" i="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m:t>
                        </m:r>
                        <m:r>
                          <a:rPr lang="zh-CN" altLang="en-US" sz="2400" b="1" i="1">
                            <a:latin typeface="Cambria Math" panose="02040503050406030204" pitchFamily="18" charset="0"/>
                          </a:rPr>
                          <m:t>𝑫</m:t>
                        </m:r>
                        <m:f>
                          <m:fPr>
                            <m:ctrlPr>
                              <a:rPr lang="zh-CN" altLang="en-US" sz="2400" b="1" i="1">
                                <a:latin typeface="Cambria Math" panose="02040503050406030204" pitchFamily="18" charset="0"/>
                              </a:rPr>
                            </m:ctrlPr>
                          </m:fPr>
                          <m:num>
                            <m:r>
                              <a:rPr lang="zh-CN" altLang="en-US" sz="2400" b="1">
                                <a:latin typeface="Cambria Math" panose="02040503050406030204" pitchFamily="18" charset="0"/>
                              </a:rPr>
                              <m:t>𝛛</m:t>
                            </m:r>
                            <m:r>
                              <a:rPr lang="zh-CN" altLang="en-US" sz="2400" b="1" i="1">
                                <a:latin typeface="Cambria Math" panose="02040503050406030204" pitchFamily="18" charset="0"/>
                              </a:rPr>
                              <m:t>𝑪</m:t>
                            </m:r>
                          </m:num>
                          <m:den>
                            <m:r>
                              <a:rPr lang="zh-CN" altLang="en-US" sz="2400" b="1">
                                <a:latin typeface="Cambria Math" panose="02040503050406030204" pitchFamily="18" charset="0"/>
                              </a:rPr>
                              <m:t>𝛛</m:t>
                            </m:r>
                            <m:r>
                              <a:rPr lang="zh-CN" altLang="en-US" sz="2400" b="1" i="1">
                                <a:latin typeface="Cambria Math" panose="02040503050406030204" pitchFamily="18" charset="0"/>
                              </a:rPr>
                              <m:t>𝒙</m:t>
                            </m:r>
                          </m:den>
                        </m:f>
                        <m:r>
                          <a:rPr lang="en-US" altLang="zh-CN" sz="2400" b="1" i="1" smtClean="0">
                            <a:solidFill>
                              <a:schemeClr val="tx1"/>
                            </a:solidFill>
                            <a:latin typeface="Cambria Math" panose="02040503050406030204" pitchFamily="18" charset="0"/>
                          </a:rPr>
                          <m:t>= </m:t>
                        </m:r>
                        <m:r>
                          <a:rPr lang="zh-CN" altLang="en-US" sz="2400" b="1" i="1">
                            <a:latin typeface="Cambria Math" panose="02040503050406030204" pitchFamily="18" charset="0"/>
                          </a:rPr>
                          <m:t>常数</m:t>
                        </m:r>
                      </m:oMath>
                    </m:oMathPara>
                  </a14:m>
                  <a:endParaRPr lang="zh-CN" altLang="en-US" sz="2400" b="1" dirty="0">
                    <a:solidFill>
                      <a:srgbClr val="0000FF"/>
                    </a:solidFill>
                  </a:endParaRPr>
                </a:p>
              </p:txBody>
            </p:sp>
          </mc:Choice>
          <mc:Fallback>
            <p:sp>
              <p:nvSpPr>
                <p:cNvPr id="24" name="矩形 23"/>
                <p:cNvSpPr>
                  <a:spLocks noRot="1" noChangeAspect="1" noMove="1" noResize="1" noEditPoints="1" noAdjustHandles="1" noChangeArrowheads="1" noChangeShapeType="1" noTextEdit="1"/>
                </p:cNvSpPr>
                <p:nvPr/>
              </p:nvSpPr>
              <p:spPr>
                <a:xfrm>
                  <a:off x="1961004" y="5774340"/>
                  <a:ext cx="4287396" cy="79457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grpSp>
      <p:grpSp>
        <p:nvGrpSpPr>
          <p:cNvPr id="2" name="组合 1"/>
          <p:cNvGrpSpPr/>
          <p:nvPr/>
        </p:nvGrpSpPr>
        <p:grpSpPr>
          <a:xfrm>
            <a:off x="697905" y="2141940"/>
            <a:ext cx="7737966" cy="922176"/>
            <a:chOff x="708065" y="2240834"/>
            <a:chExt cx="7737966" cy="922176"/>
          </a:xfrm>
        </p:grpSpPr>
        <mc:AlternateContent xmlns:mc="http://schemas.openxmlformats.org/markup-compatibility/2006">
          <mc:Choice xmlns:a14="http://schemas.microsoft.com/office/drawing/2010/main" Requires="a14">
            <p:sp>
              <p:nvSpPr>
                <p:cNvPr id="8" name="矩形 7">
                  <a:extLst>
                    <a:ext uri="{FF2B5EF4-FFF2-40B4-BE49-F238E27FC236}">
                      <ele attr="{33D7AA2C-A0B2-4E37-B28B-6D65C8404A2C}"/>
                    </a:ext>
                  </a:extLst>
                </p:cNvPr>
                <p:cNvSpPr/>
                <p:nvPr/>
              </p:nvSpPr>
              <p:spPr>
                <a:xfrm>
                  <a:off x="2988392" y="2240834"/>
                  <a:ext cx="3177313" cy="9221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2400" b="1" i="1" smtClean="0">
                                <a:solidFill>
                                  <a:schemeClr val="tx1"/>
                                </a:solidFill>
                                <a:latin typeface="Cambria Math" panose="02040503050406030204" pitchFamily="18" charset="0"/>
                              </a:rPr>
                            </m:ctrlPr>
                          </m:fPr>
                          <m:num>
                            <m:r>
                              <a:rPr lang="zh-CN" altLang="en-US" sz="2400" b="1" i="1">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𝑪</m:t>
                            </m:r>
                          </m:num>
                          <m:den>
                            <m:r>
                              <a:rPr lang="zh-CN" altLang="en-US" sz="2400" b="1" i="0">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𝒕</m:t>
                            </m:r>
                          </m:den>
                        </m:f>
                        <m:r>
                          <a:rPr lang="zh-CN" altLang="en-US" sz="2400" b="1" i="0">
                            <a:solidFill>
                              <a:schemeClr val="tx1"/>
                            </a:solidFill>
                            <a:latin typeface="Cambria Math" panose="02040503050406030204" pitchFamily="18" charset="0"/>
                          </a:rPr>
                          <m:t>=</m:t>
                        </m:r>
                        <m:f>
                          <m:fPr>
                            <m:ctrlPr>
                              <a:rPr lang="zh-CN" altLang="en-US" sz="2400" b="1" i="1">
                                <a:solidFill>
                                  <a:schemeClr val="tx1"/>
                                </a:solidFill>
                                <a:latin typeface="Cambria Math" panose="02040503050406030204" pitchFamily="18" charset="0"/>
                              </a:rPr>
                            </m:ctrlPr>
                          </m:fPr>
                          <m:num>
                            <m:r>
                              <a:rPr lang="zh-CN" altLang="en-US" sz="2400" b="1" i="0">
                                <a:solidFill>
                                  <a:schemeClr val="tx1"/>
                                </a:solidFill>
                                <a:latin typeface="Cambria Math" panose="02040503050406030204" pitchFamily="18" charset="0"/>
                              </a:rPr>
                              <m:t>𝛛</m:t>
                            </m:r>
                          </m:num>
                          <m:den>
                            <m:r>
                              <a:rPr lang="zh-CN" altLang="en-US" sz="2400" b="1" i="0">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𝒙</m:t>
                            </m:r>
                          </m:den>
                        </m:f>
                        <m:d>
                          <m:dPr>
                            <m:ctrlPr>
                              <a:rPr lang="zh-CN" altLang="en-US" sz="2400" b="1" i="1">
                                <a:solidFill>
                                  <a:schemeClr val="tx1"/>
                                </a:solidFill>
                                <a:latin typeface="Cambria Math" panose="02040503050406030204" pitchFamily="18" charset="0"/>
                              </a:rPr>
                            </m:ctrlPr>
                          </m:dPr>
                          <m:e>
                            <m:r>
                              <a:rPr lang="zh-CN" altLang="en-US" sz="2400" b="1" i="1">
                                <a:solidFill>
                                  <a:schemeClr val="tx1"/>
                                </a:solidFill>
                                <a:latin typeface="Cambria Math" panose="02040503050406030204" pitchFamily="18" charset="0"/>
                              </a:rPr>
                              <m:t>𝑫</m:t>
                            </m:r>
                            <m:f>
                              <m:fPr>
                                <m:ctrlPr>
                                  <a:rPr lang="zh-CN" altLang="en-US" sz="2400" b="1" i="1">
                                    <a:solidFill>
                                      <a:schemeClr val="tx1"/>
                                    </a:solidFill>
                                    <a:latin typeface="Cambria Math" panose="02040503050406030204" pitchFamily="18" charset="0"/>
                                  </a:rPr>
                                </m:ctrlPr>
                              </m:fPr>
                              <m:num>
                                <m:r>
                                  <a:rPr lang="zh-CN" altLang="en-US" sz="2400" b="1" i="0">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𝑪</m:t>
                                </m:r>
                              </m:num>
                              <m:den>
                                <m:r>
                                  <a:rPr lang="zh-CN" altLang="en-US" sz="2400" b="1" i="0">
                                    <a:solidFill>
                                      <a:schemeClr val="tx1"/>
                                    </a:solidFill>
                                    <a:latin typeface="Cambria Math" panose="02040503050406030204" pitchFamily="18" charset="0"/>
                                  </a:rPr>
                                  <m:t>𝛛</m:t>
                                </m:r>
                                <m:r>
                                  <a:rPr lang="zh-CN" altLang="en-US" sz="2400" b="1" i="1">
                                    <a:solidFill>
                                      <a:schemeClr val="tx1"/>
                                    </a:solidFill>
                                    <a:latin typeface="Cambria Math" panose="02040503050406030204" pitchFamily="18" charset="0"/>
                                  </a:rPr>
                                  <m:t>𝒙</m:t>
                                </m:r>
                              </m:den>
                            </m:f>
                          </m:e>
                        </m:d>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𝟎</m:t>
                        </m:r>
                      </m:oMath>
                    </m:oMathPara>
                  </a14:m>
                  <a:endParaRPr lang="zh-CN" altLang="en-US" sz="2400" b="1" dirty="0">
                    <a:solidFill>
                      <a:srgbClr val="0000FF"/>
                    </a:solidFill>
                  </a:endParaRPr>
                </a:p>
              </p:txBody>
            </p:sp>
          </mc:Choice>
          <mc:Fallback>
            <p:sp>
              <p:nvSpPr>
                <p:cNvPr id="8" name="矩形 7"/>
                <p:cNvSpPr>
                  <a:spLocks noRot="1" noChangeAspect="1" noMove="1" noResize="1" noEditPoints="1" noAdjustHandles="1" noChangeArrowheads="1" noChangeShapeType="1" noTextEdit="1"/>
                </p:cNvSpPr>
                <p:nvPr/>
              </p:nvSpPr>
              <p:spPr>
                <a:xfrm>
                  <a:off x="2988392" y="2240834"/>
                  <a:ext cx="3177313" cy="92217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13" name="Text Box 10"/>
            <p:cNvSpPr txBox="1">
              <a:spLocks noChangeArrowheads="1"/>
            </p:cNvSpPr>
            <p:nvPr/>
          </p:nvSpPr>
          <p:spPr bwMode="auto">
            <a:xfrm>
              <a:off x="708065" y="2557100"/>
              <a:ext cx="7737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latin typeface="微软雅黑" panose="020B0503020204020204" pitchFamily="34" charset="-122"/>
                  <a:ea typeface="微软雅黑" panose="020B0503020204020204" pitchFamily="34" charset="-122"/>
                </a:rPr>
                <a:t>D</a:t>
              </a:r>
              <a:r>
                <a:rPr lang="zh-CN" altLang="en-US" sz="2400" b="1" dirty="0">
                  <a:latin typeface="微软雅黑" panose="020B0503020204020204" pitchFamily="34" charset="-122"/>
                  <a:ea typeface="微软雅黑" panose="020B0503020204020204" pitchFamily="34" charset="-122"/>
                </a:rPr>
                <a:t>不是常数时</a:t>
              </a:r>
              <a:endParaRPr lang="zh-CN" altLang="en-US" sz="2400" b="1"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97905" y="3510993"/>
            <a:ext cx="7737966" cy="854273"/>
            <a:chOff x="791522" y="3544563"/>
            <a:chExt cx="7737966" cy="854273"/>
          </a:xfrm>
        </p:grpSpPr>
        <mc:AlternateContent xmlns:mc="http://schemas.openxmlformats.org/markup-compatibility/2006">
          <mc:Choice xmlns:a14="http://schemas.microsoft.com/office/drawing/2010/main" Requires="a14">
            <p:sp>
              <p:nvSpPr>
                <p:cNvPr id="23" name="矩形 22">
                  <a:extLst>
                    <a:ext uri="{FF2B5EF4-FFF2-40B4-BE49-F238E27FC236}">
                      <ele attr="{A88D0903-EF8D-4561-B475-0BCE5449F9C3}"/>
                    </a:ext>
                  </a:extLst>
                </p:cNvPr>
                <p:cNvSpPr/>
                <p:nvPr/>
              </p:nvSpPr>
              <p:spPr>
                <a:xfrm>
                  <a:off x="3155306" y="3544563"/>
                  <a:ext cx="3010399" cy="854273"/>
                </a:xfrm>
                <a:prstGeom prst="rect">
                  <a:avLst/>
                </a:prstGeom>
              </p:spPr>
              <p:txBody>
                <a:bodyPr wrap="square">
                  <a:spAutoFit/>
                </a:bodyPr>
                <a:lstStyle/>
                <a:p>
                  <a14:m>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𝑪</m:t>
                          </m:r>
                        </m:num>
                        <m:den>
                          <m:r>
                            <a:rPr lang="zh-CN" altLang="en-US" sz="2800" b="1" i="0">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𝒕</m:t>
                          </m:r>
                        </m:den>
                      </m:f>
                      <m:r>
                        <a:rPr lang="zh-CN" altLang="en-US" sz="2800" b="1" i="0">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𝑫</m:t>
                      </m:r>
                      <m:d>
                        <m:dPr>
                          <m:ctrlPr>
                            <a:rPr lang="zh-CN" altLang="en-US" sz="2800" b="1" i="1">
                              <a:solidFill>
                                <a:srgbClr val="0000FF"/>
                              </a:solidFill>
                              <a:latin typeface="Cambria Math" panose="02040503050406030204" pitchFamily="18" charset="0"/>
                            </a:rPr>
                          </m:ctrlPr>
                        </m:dPr>
                        <m:e>
                          <m:f>
                            <m:fPr>
                              <m:ctrlPr>
                                <a:rPr lang="zh-CN" altLang="en-US" sz="2800" b="1" i="1" smtClean="0">
                                  <a:solidFill>
                                    <a:srgbClr val="0000FF"/>
                                  </a:solidFill>
                                  <a:latin typeface="Cambria Math" panose="02040503050406030204" pitchFamily="18" charset="0"/>
                                </a:rPr>
                              </m:ctrlPr>
                            </m:fPr>
                            <m:num>
                              <m:sSup>
                                <m:sSupPr>
                                  <m:ctrlPr>
                                    <a:rPr lang="en-US" altLang="zh-CN" sz="2800" b="1" i="1" smtClean="0">
                                      <a:solidFill>
                                        <a:srgbClr val="0000FF"/>
                                      </a:solidFill>
                                      <a:latin typeface="Cambria Math" panose="02040503050406030204" pitchFamily="18" charset="0"/>
                                      <a:ea typeface="Cambria Math" panose="02040503050406030204" pitchFamily="18" charset="0"/>
                                    </a:rPr>
                                  </m:ctrlPr>
                                </m:sSupPr>
                                <m:e>
                                  <m:r>
                                    <a:rPr lang="zh-CN" altLang="en-US" sz="2800" b="1">
                                      <a:solidFill>
                                        <a:srgbClr val="0000FF"/>
                                      </a:solidFill>
                                      <a:latin typeface="Cambria Math" panose="02040503050406030204" pitchFamily="18" charset="0"/>
                                    </a:rPr>
                                    <m:t>𝛛</m:t>
                                  </m:r>
                                </m:e>
                                <m:sup>
                                  <m:r>
                                    <a:rPr lang="en-US" altLang="zh-CN" sz="2800" b="1" i="1" smtClean="0">
                                      <a:solidFill>
                                        <a:srgbClr val="0000FF"/>
                                      </a:solidFill>
                                      <a:latin typeface="Cambria Math" panose="02040503050406030204" pitchFamily="18" charset="0"/>
                                      <a:ea typeface="Cambria Math" panose="02040503050406030204" pitchFamily="18" charset="0"/>
                                    </a:rPr>
                                    <m:t>𝟐</m:t>
                                  </m:r>
                                </m:sup>
                              </m:sSup>
                              <m:r>
                                <a:rPr lang="zh-CN" altLang="en-US" sz="2800" b="1" i="1">
                                  <a:solidFill>
                                    <a:srgbClr val="0000FF"/>
                                  </a:solidFill>
                                  <a:latin typeface="Cambria Math" panose="02040503050406030204" pitchFamily="18" charset="0"/>
                                </a:rPr>
                                <m:t>𝑪</m:t>
                              </m:r>
                            </m:num>
                            <m:den>
                              <m:r>
                                <a:rPr lang="zh-CN" altLang="en-US" sz="2800" b="1">
                                  <a:solidFill>
                                    <a:srgbClr val="0000FF"/>
                                  </a:solidFill>
                                  <a:latin typeface="Cambria Math" panose="02040503050406030204" pitchFamily="18" charset="0"/>
                                </a:rPr>
                                <m:t>𝛛</m:t>
                              </m:r>
                              <m:sSup>
                                <m:sSupPr>
                                  <m:ctrlPr>
                                    <a:rPr lang="en-US" altLang="zh-CN" sz="2800" b="1" i="1" smtClean="0">
                                      <a:solidFill>
                                        <a:srgbClr val="0000FF"/>
                                      </a:solidFill>
                                      <a:latin typeface="Cambria Math" panose="02040503050406030204" pitchFamily="18" charset="0"/>
                                      <a:ea typeface="Cambria Math" panose="02040503050406030204" pitchFamily="18" charset="0"/>
                                    </a:rPr>
                                  </m:ctrlPr>
                                </m:sSupPr>
                                <m:e>
                                  <m:r>
                                    <a:rPr lang="en-US" altLang="zh-CN" sz="2800" b="1" i="1" smtClean="0">
                                      <a:solidFill>
                                        <a:srgbClr val="0000FF"/>
                                      </a:solidFill>
                                      <a:latin typeface="Cambria Math" panose="02040503050406030204" pitchFamily="18" charset="0"/>
                                      <a:ea typeface="Cambria Math" panose="02040503050406030204" pitchFamily="18" charset="0"/>
                                    </a:rPr>
                                    <m:t>𝒙</m:t>
                                  </m:r>
                                </m:e>
                                <m:sup>
                                  <m:r>
                                    <a:rPr lang="en-US" altLang="zh-CN" sz="2800" b="1" i="1" smtClean="0">
                                      <a:solidFill>
                                        <a:srgbClr val="0000FF"/>
                                      </a:solidFill>
                                      <a:latin typeface="Cambria Math" panose="02040503050406030204" pitchFamily="18" charset="0"/>
                                      <a:ea typeface="Cambria Math" panose="02040503050406030204" pitchFamily="18" charset="0"/>
                                    </a:rPr>
                                    <m:t>𝟐</m:t>
                                  </m:r>
                                </m:sup>
                              </m:sSup>
                            </m:den>
                          </m:f>
                        </m:e>
                      </m:d>
                    </m:oMath>
                  </a14:m>
                  <a:r>
                    <a:rPr lang="en-US" altLang="zh-CN" sz="2800" b="1" dirty="0">
                      <a:solidFill>
                        <a:srgbClr val="0000FF"/>
                      </a:solidFill>
                      <a:latin typeface="Cambria Math" panose="02040503050406030204" pitchFamily="18" charset="0"/>
                      <a:ea typeface="Cambria Math" panose="02040503050406030204" pitchFamily="18" charset="0"/>
                    </a:rPr>
                    <a:t>=0</a:t>
                  </a:r>
                  <a:endParaRPr lang="zh-CN" altLang="en-US" sz="2800" b="1" dirty="0">
                    <a:solidFill>
                      <a:srgbClr val="0000FF"/>
                    </a:solidFill>
                    <a:latin typeface="Cambria Math" panose="02040503050406030204" pitchFamily="18" charset="0"/>
                  </a:endParaRPr>
                </a:p>
              </p:txBody>
            </p:sp>
          </mc:Choice>
          <mc:Fallback>
            <p:sp>
              <p:nvSpPr>
                <p:cNvPr id="23" name="矩形 22"/>
                <p:cNvSpPr>
                  <a:spLocks noRot="1" noChangeAspect="1" noMove="1" noResize="1" noEditPoints="1" noAdjustHandles="1" noChangeArrowheads="1" noChangeShapeType="1" noTextEdit="1"/>
                </p:cNvSpPr>
                <p:nvPr/>
              </p:nvSpPr>
              <p:spPr>
                <a:xfrm>
                  <a:off x="3155306" y="3544563"/>
                  <a:ext cx="3010399" cy="854273"/>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5" name="Text Box 10"/>
            <p:cNvSpPr txBox="1">
              <a:spLocks noChangeArrowheads="1"/>
            </p:cNvSpPr>
            <p:nvPr/>
          </p:nvSpPr>
          <p:spPr bwMode="auto">
            <a:xfrm>
              <a:off x="791522" y="3789711"/>
              <a:ext cx="7737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1" dirty="0">
                  <a:solidFill>
                    <a:srgbClr val="0000FF"/>
                  </a:solidFill>
                  <a:latin typeface="微软雅黑" panose="020B0503020204020204" pitchFamily="34" charset="-122"/>
                  <a:ea typeface="微软雅黑" panose="020B0503020204020204" pitchFamily="34" charset="-122"/>
                </a:rPr>
                <a:t>D</a:t>
              </a:r>
              <a:r>
                <a:rPr lang="zh-CN" altLang="en-US" sz="2400" b="1" dirty="0">
                  <a:solidFill>
                    <a:srgbClr val="0000FF"/>
                  </a:solidFill>
                  <a:latin typeface="微软雅黑" panose="020B0503020204020204" pitchFamily="34" charset="-122"/>
                  <a:ea typeface="微软雅黑" panose="020B0503020204020204" pitchFamily="34" charset="-122"/>
                </a:rPr>
                <a:t>是常数时</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grpSp>
      <p:sp>
        <p:nvSpPr>
          <p:cNvPr id="18" name="AutoShape 43"/>
          <p:cNvSpPr>
            <a:spLocks noChangeArrowheads="1"/>
          </p:cNvSpPr>
          <p:nvPr/>
        </p:nvSpPr>
        <p:spPr bwMode="auto">
          <a:xfrm>
            <a:off x="7702425" y="151692"/>
            <a:ext cx="540000" cy="538162"/>
          </a:xfrm>
          <a:prstGeom prst="star5">
            <a:avLst/>
          </a:prstGeom>
          <a:solidFill>
            <a:srgbClr val="FF0000"/>
          </a:solidFill>
          <a:ln w="9525" algn="ctr">
            <a:solidFill>
              <a:srgbClr val="FF0000"/>
            </a:solidFill>
            <a:miter lim="800000"/>
          </a:ln>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198" y="5223505"/>
            <a:ext cx="8291264" cy="830997"/>
          </a:xfrm>
          <a:prstGeom prst="rect">
            <a:avLst/>
          </a:prstGeom>
        </p:spPr>
        <p:txBody>
          <a:bodyPr wrap="square">
            <a:spAutoFit/>
          </a:bodyPr>
          <a:lstStyle/>
          <a:p>
            <a:r>
              <a:rPr lang="en-US" sz="2400" dirty="0">
                <a:latin typeface="+mj-lt"/>
              </a:rPr>
              <a:t>A numerical finite difference scheme is used for solving a system of coupled parabolic partial differential equations. </a:t>
            </a:r>
            <a:endParaRPr lang="en-US" sz="2400" dirty="0">
              <a:latin typeface="+mj-lt"/>
            </a:endParaRPr>
          </a:p>
        </p:txBody>
      </p:sp>
      <p:grpSp>
        <p:nvGrpSpPr>
          <p:cNvPr id="4" name="Group 5"/>
          <p:cNvGrpSpPr/>
          <p:nvPr/>
        </p:nvGrpSpPr>
        <p:grpSpPr bwMode="auto">
          <a:xfrm>
            <a:off x="806254" y="1438895"/>
            <a:ext cx="7416800" cy="3319463"/>
            <a:chOff x="703" y="1253"/>
            <a:chExt cx="4672" cy="2091"/>
          </a:xfrm>
        </p:grpSpPr>
        <p:graphicFrame>
          <p:nvGraphicFramePr>
            <p:cNvPr id="5" name="Object 6"/>
            <p:cNvGraphicFramePr>
              <a:graphicFrameLocks noChangeAspect="1"/>
            </p:cNvGraphicFramePr>
            <p:nvPr/>
          </p:nvGraphicFramePr>
          <p:xfrm>
            <a:off x="764" y="1444"/>
            <a:ext cx="800" cy="340"/>
          </p:xfrm>
          <a:graphic>
            <a:graphicData uri="http://schemas.openxmlformats.org/presentationml/2006/ole">
              <mc:AlternateContent xmlns:mc="http://schemas.openxmlformats.org/markup-compatibility/2006">
                <mc:Choice xmlns:v="urn:schemas-microsoft-com:vml" Requires="v">
                  <p:oleObj spid="_x0000_s410686" name="Formel" r:id="rId1" imgW="926465" imgH="393700" progId="Equation.3">
                    <p:embed/>
                  </p:oleObj>
                </mc:Choice>
                <mc:Fallback>
                  <p:oleObj name="Formel" r:id="rId1" imgW="926465" imgH="3937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 y="1444"/>
                          <a:ext cx="800"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7" descr="TC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 y="1484"/>
              <a:ext cx="2072"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8"/>
            <p:cNvSpPr>
              <a:spLocks noChangeAspect="1" noChangeShapeType="1"/>
            </p:cNvSpPr>
            <p:nvPr/>
          </p:nvSpPr>
          <p:spPr bwMode="auto">
            <a:xfrm>
              <a:off x="1643" y="3108"/>
              <a:ext cx="345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8" name="Text Box 9"/>
            <p:cNvSpPr txBox="1">
              <a:spLocks noChangeAspect="1" noChangeArrowheads="1"/>
            </p:cNvSpPr>
            <p:nvPr/>
          </p:nvSpPr>
          <p:spPr bwMode="auto">
            <a:xfrm>
              <a:off x="2652" y="3108"/>
              <a:ext cx="93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b="1">
                  <a:latin typeface="Verdana" panose="020B0604030504040204" pitchFamily="34" charset="0"/>
                </a:rPr>
                <a:t>DATABASES</a:t>
              </a:r>
              <a:endParaRPr lang="en-US" altLang="en-US" sz="1400" b="1">
                <a:latin typeface="Verdana" panose="020B0604030504040204" pitchFamily="34" charset="0"/>
              </a:endParaRPr>
            </a:p>
          </p:txBody>
        </p:sp>
        <p:sp>
          <p:nvSpPr>
            <p:cNvPr id="9" name="Text Box 10"/>
            <p:cNvSpPr txBox="1">
              <a:spLocks noChangeAspect="1" noChangeArrowheads="1"/>
            </p:cNvSpPr>
            <p:nvPr/>
          </p:nvSpPr>
          <p:spPr bwMode="auto">
            <a:xfrm>
              <a:off x="1643" y="3108"/>
              <a:ext cx="873" cy="215"/>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Verdana" panose="020B0604030504040204" pitchFamily="34" charset="0"/>
                </a:rPr>
                <a:t>Kinetic</a:t>
              </a:r>
              <a:endParaRPr lang="en-US" altLang="en-US" sz="1400" b="1">
                <a:latin typeface="Verdana" panose="020B0604030504040204" pitchFamily="34" charset="0"/>
              </a:endParaRPr>
            </a:p>
          </p:txBody>
        </p:sp>
        <p:sp>
          <p:nvSpPr>
            <p:cNvPr id="10" name="Text Box 11"/>
            <p:cNvSpPr txBox="1">
              <a:spLocks noChangeAspect="1" noChangeArrowheads="1"/>
            </p:cNvSpPr>
            <p:nvPr/>
          </p:nvSpPr>
          <p:spPr bwMode="auto">
            <a:xfrm>
              <a:off x="3696" y="3108"/>
              <a:ext cx="1406" cy="215"/>
            </a:xfrm>
            <a:prstGeom prst="rect">
              <a:avLst/>
            </a:prstGeom>
            <a:solidFill>
              <a:srgbClr val="DDDDDD"/>
            </a:solidFill>
            <a:ln w="19050">
              <a:solidFill>
                <a:srgbClr val="000000"/>
              </a:solidFill>
              <a:miter lim="800000"/>
            </a:ln>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Verdana" panose="020B0604030504040204" pitchFamily="34" charset="0"/>
                </a:rPr>
                <a:t>Thermodynamic</a:t>
              </a:r>
              <a:endParaRPr lang="en-US" altLang="en-US" sz="1400" b="1">
                <a:latin typeface="Verdana" panose="020B0604030504040204" pitchFamily="34" charset="0"/>
              </a:endParaRPr>
            </a:p>
          </p:txBody>
        </p:sp>
        <p:sp>
          <p:nvSpPr>
            <p:cNvPr id="11" name="Line 12"/>
            <p:cNvSpPr>
              <a:spLocks noChangeAspect="1" noChangeShapeType="1"/>
            </p:cNvSpPr>
            <p:nvPr/>
          </p:nvSpPr>
          <p:spPr bwMode="auto">
            <a:xfrm flipV="1">
              <a:off x="1739" y="2872"/>
              <a:ext cx="0" cy="2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3"/>
            <p:cNvSpPr>
              <a:spLocks noChangeAspect="1" noChangeShapeType="1"/>
            </p:cNvSpPr>
            <p:nvPr/>
          </p:nvSpPr>
          <p:spPr bwMode="auto">
            <a:xfrm flipV="1">
              <a:off x="4263" y="2872"/>
              <a:ext cx="0" cy="2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4"/>
            <p:cNvSpPr txBox="1">
              <a:spLocks noChangeAspect="1" noChangeArrowheads="1"/>
            </p:cNvSpPr>
            <p:nvPr/>
          </p:nvSpPr>
          <p:spPr bwMode="auto">
            <a:xfrm>
              <a:off x="1589" y="2637"/>
              <a:ext cx="873" cy="235"/>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en-GB" altLang="en-US" sz="1600" b="1">
                  <a:latin typeface="Verdana" panose="020B0604030504040204" pitchFamily="34" charset="0"/>
                </a:rPr>
                <a:t>Mobilities </a:t>
              </a:r>
              <a:endParaRPr lang="en-GB" altLang="en-US" sz="1600" b="1" baseline="-25000">
                <a:latin typeface="Verdana" panose="020B0604030504040204" pitchFamily="34" charset="0"/>
              </a:endParaRPr>
            </a:p>
          </p:txBody>
        </p:sp>
        <p:sp>
          <p:nvSpPr>
            <p:cNvPr id="14" name="Text Box 15"/>
            <p:cNvSpPr txBox="1">
              <a:spLocks noChangeAspect="1" noChangeArrowheads="1"/>
            </p:cNvSpPr>
            <p:nvPr/>
          </p:nvSpPr>
          <p:spPr bwMode="auto">
            <a:xfrm>
              <a:off x="3844" y="2542"/>
              <a:ext cx="1213" cy="310"/>
            </a:xfrm>
            <a:prstGeom prst="rect">
              <a:avLst/>
            </a:prstGeom>
            <a:solidFill>
              <a:srgbClr val="DDDDDD"/>
            </a:solidFill>
            <a:ln w="19050">
              <a:solidFill>
                <a:srgbClr val="000000"/>
              </a:solidFill>
              <a:miter lim="800000"/>
            </a:ln>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latin typeface="Verdana" panose="020B0604030504040204" pitchFamily="34" charset="0"/>
                </a:rPr>
                <a:t>Gibbs Energy</a:t>
              </a:r>
              <a:endParaRPr lang="en-US" altLang="en-US" sz="1600" b="1">
                <a:latin typeface="Verdana" panose="020B0604030504040204" pitchFamily="34" charset="0"/>
              </a:endParaRPr>
            </a:p>
          </p:txBody>
        </p:sp>
        <p:sp>
          <p:nvSpPr>
            <p:cNvPr id="15" name="Line 16"/>
            <p:cNvSpPr>
              <a:spLocks noChangeAspect="1" noChangeShapeType="1"/>
            </p:cNvSpPr>
            <p:nvPr/>
          </p:nvSpPr>
          <p:spPr bwMode="auto">
            <a:xfrm flipH="1">
              <a:off x="3503" y="2748"/>
              <a:ext cx="31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17"/>
            <p:cNvSpPr txBox="1">
              <a:spLocks noChangeAspect="1" noChangeArrowheads="1"/>
            </p:cNvSpPr>
            <p:nvPr/>
          </p:nvSpPr>
          <p:spPr bwMode="auto">
            <a:xfrm>
              <a:off x="3106" y="2571"/>
              <a:ext cx="396" cy="436"/>
            </a:xfrm>
            <a:prstGeom prst="rect">
              <a:avLst/>
            </a:prstGeom>
            <a:solidFill>
              <a:srgbClr val="DDDDDD"/>
            </a:solidFill>
            <a:ln w="19050">
              <a:solidFill>
                <a:srgbClr val="000000"/>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a:p>
          </p:txBody>
        </p:sp>
        <p:sp>
          <p:nvSpPr>
            <p:cNvPr id="17" name="Text Box 18"/>
            <p:cNvSpPr txBox="1">
              <a:spLocks noChangeAspect="1" noChangeArrowheads="1"/>
            </p:cNvSpPr>
            <p:nvPr/>
          </p:nvSpPr>
          <p:spPr bwMode="auto">
            <a:xfrm>
              <a:off x="839" y="1984"/>
              <a:ext cx="1859" cy="453"/>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a:latin typeface="Verdana" panose="020B0604030504040204" pitchFamily="34" charset="0"/>
                </a:rPr>
                <a:t>Diffusivities</a:t>
              </a:r>
              <a:r>
                <a:rPr lang="en-US" altLang="en-US" sz="1400" b="1">
                  <a:latin typeface="Verdana" panose="020B0604030504040204" pitchFamily="34" charset="0"/>
                </a:rPr>
                <a:t> </a:t>
              </a:r>
              <a:endParaRPr lang="en-US" altLang="en-US" sz="1400" b="1">
                <a:latin typeface="Verdana" panose="020B0604030504040204" pitchFamily="34" charset="0"/>
              </a:endParaRPr>
            </a:p>
          </p:txBody>
        </p:sp>
        <p:sp>
          <p:nvSpPr>
            <p:cNvPr id="18" name="Line 19"/>
            <p:cNvSpPr>
              <a:spLocks noChangeAspect="1" noChangeShapeType="1"/>
            </p:cNvSpPr>
            <p:nvPr/>
          </p:nvSpPr>
          <p:spPr bwMode="auto">
            <a:xfrm flipV="1">
              <a:off x="2010" y="2437"/>
              <a:ext cx="0" cy="2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0"/>
            <p:cNvSpPr>
              <a:spLocks noChangeAspect="1" noChangeShapeType="1"/>
            </p:cNvSpPr>
            <p:nvPr/>
          </p:nvSpPr>
          <p:spPr bwMode="auto">
            <a:xfrm flipH="1" flipV="1">
              <a:off x="2517" y="2423"/>
              <a:ext cx="593" cy="37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Text Box 21"/>
            <p:cNvSpPr txBox="1">
              <a:spLocks noChangeAspect="1" noChangeArrowheads="1"/>
            </p:cNvSpPr>
            <p:nvPr/>
          </p:nvSpPr>
          <p:spPr bwMode="auto">
            <a:xfrm>
              <a:off x="703" y="1253"/>
              <a:ext cx="2313" cy="544"/>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latin typeface="Verdana" panose="020B0604030504040204" pitchFamily="34" charset="0"/>
                </a:rPr>
                <a:t>Solve Diffusion</a:t>
              </a:r>
              <a:endParaRPr lang="en-US" altLang="en-US" sz="1600" b="1">
                <a:latin typeface="Verdana" panose="020B0604030504040204" pitchFamily="34" charset="0"/>
              </a:endParaRPr>
            </a:p>
            <a:p>
              <a:endParaRPr lang="en-US" altLang="en-US" sz="1200" b="1">
                <a:latin typeface="Verdana" panose="020B0604030504040204" pitchFamily="34" charset="0"/>
              </a:endParaRPr>
            </a:p>
            <a:p>
              <a:pPr algn="ctr"/>
              <a:r>
                <a:rPr lang="en-US" altLang="en-US" sz="1200" b="1">
                  <a:latin typeface="Verdana" panose="020B0604030504040204" pitchFamily="34" charset="0"/>
                </a:rPr>
                <a:t>where</a:t>
              </a:r>
              <a:endParaRPr lang="en-US" altLang="en-US" sz="1200" b="1">
                <a:latin typeface="Verdana" panose="020B0604030504040204" pitchFamily="34" charset="0"/>
              </a:endParaRPr>
            </a:p>
          </p:txBody>
        </p:sp>
        <p:graphicFrame>
          <p:nvGraphicFramePr>
            <p:cNvPr id="21" name="Object 22"/>
            <p:cNvGraphicFramePr>
              <a:graphicFrameLocks noChangeAspect="1"/>
            </p:cNvGraphicFramePr>
            <p:nvPr/>
          </p:nvGraphicFramePr>
          <p:xfrm>
            <a:off x="3106" y="2538"/>
            <a:ext cx="416" cy="472"/>
          </p:xfrm>
          <a:graphic>
            <a:graphicData uri="http://schemas.openxmlformats.org/presentationml/2006/ole">
              <mc:AlternateContent xmlns:mc="http://schemas.openxmlformats.org/markup-compatibility/2006">
                <mc:Choice xmlns:v="urn:schemas-microsoft-com:vml" Requires="v">
                  <p:oleObj spid="_x0000_s410687" name="Formel" r:id="rId4" imgW="317500" imgH="419100" progId="Equation.3">
                    <p:embed/>
                  </p:oleObj>
                </mc:Choice>
                <mc:Fallback>
                  <p:oleObj name="Formel" r:id="rId4" imgW="317500" imgH="41910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 y="2538"/>
                          <a:ext cx="41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23" descr="Light upward diagonal"/>
            <p:cNvSpPr txBox="1">
              <a:spLocks noChangeAspect="1" noChangeArrowheads="1"/>
            </p:cNvSpPr>
            <p:nvPr/>
          </p:nvSpPr>
          <p:spPr bwMode="auto">
            <a:xfrm>
              <a:off x="3758" y="1389"/>
              <a:ext cx="1617" cy="281"/>
            </a:xfrm>
            <a:prstGeom prst="rect">
              <a:avLst/>
            </a:prstGeom>
            <a:pattFill prst="ltUpDiag">
              <a:fgClr>
                <a:srgbClr val="DDDDDD"/>
              </a:fgClr>
              <a:bgClr>
                <a:srgbClr val="FFFFFF"/>
              </a:bgClr>
            </a:pattFill>
            <a:ln w="19050">
              <a:solidFill>
                <a:srgbClr val="000000"/>
              </a:solidFill>
              <a:miter lim="800000"/>
            </a:ln>
          </p:spPr>
          <p:txBody>
            <a:bodyPr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GB" altLang="en-US" sz="1600" b="1">
                  <a:latin typeface="Verdana" panose="020B0604030504040204" pitchFamily="34" charset="0"/>
                </a:rPr>
                <a:t>Boundary conditions</a:t>
              </a:r>
              <a:endParaRPr lang="en-GB" altLang="en-US" sz="1600" b="1">
                <a:latin typeface="Verdana" panose="020B0604030504040204" pitchFamily="34" charset="0"/>
              </a:endParaRPr>
            </a:p>
            <a:p>
              <a:pPr algn="ctr"/>
              <a:r>
                <a:rPr lang="en-GB" altLang="en-US" sz="1200">
                  <a:latin typeface="Verdana" panose="020B0604030504040204" pitchFamily="34" charset="0"/>
                </a:rPr>
                <a:t>(External or Internal)</a:t>
              </a:r>
              <a:endParaRPr lang="en-GB" altLang="en-US" sz="1200">
                <a:latin typeface="Verdana" panose="020B0604030504040204" pitchFamily="34" charset="0"/>
              </a:endParaRPr>
            </a:p>
          </p:txBody>
        </p:sp>
        <p:sp>
          <p:nvSpPr>
            <p:cNvPr id="23" name="Line 24"/>
            <p:cNvSpPr>
              <a:spLocks noChangeShapeType="1"/>
            </p:cNvSpPr>
            <p:nvPr/>
          </p:nvSpPr>
          <p:spPr bwMode="auto">
            <a:xfrm flipH="1" flipV="1">
              <a:off x="1802" y="1793"/>
              <a:ext cx="171" cy="19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 name="Line 25"/>
            <p:cNvSpPr>
              <a:spLocks noChangeShapeType="1"/>
            </p:cNvSpPr>
            <p:nvPr/>
          </p:nvSpPr>
          <p:spPr bwMode="auto">
            <a:xfrm flipH="1">
              <a:off x="3043" y="1530"/>
              <a:ext cx="70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5" name="Line 26"/>
            <p:cNvSpPr>
              <a:spLocks noChangeShapeType="1"/>
            </p:cNvSpPr>
            <p:nvPr/>
          </p:nvSpPr>
          <p:spPr bwMode="auto">
            <a:xfrm flipH="1" flipV="1">
              <a:off x="4421" y="1670"/>
              <a:ext cx="1" cy="867"/>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26" name="Object 27"/>
            <p:cNvGraphicFramePr>
              <a:graphicFrameLocks noChangeAspect="1"/>
            </p:cNvGraphicFramePr>
            <p:nvPr/>
          </p:nvGraphicFramePr>
          <p:xfrm>
            <a:off x="2158" y="1439"/>
            <a:ext cx="812" cy="340"/>
          </p:xfrm>
          <a:graphic>
            <a:graphicData uri="http://schemas.openxmlformats.org/presentationml/2006/ole">
              <mc:AlternateContent xmlns:mc="http://schemas.openxmlformats.org/markup-compatibility/2006">
                <mc:Choice xmlns:v="urn:schemas-microsoft-com:vml" Requires="v">
                  <p:oleObj spid="_x0000_s410688" name="Equation" r:id="rId6" imgW="939165" imgH="393700" progId="Equation.3">
                    <p:embed/>
                  </p:oleObj>
                </mc:Choice>
                <mc:Fallback>
                  <p:oleObj name="Equation" r:id="rId6" imgW="939165" imgH="393700" progId="Equation.3">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 y="1439"/>
                          <a:ext cx="812"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8"/>
            <p:cNvGraphicFramePr>
              <a:graphicFrameLocks noChangeAspect="1"/>
            </p:cNvGraphicFramePr>
            <p:nvPr/>
          </p:nvGraphicFramePr>
          <p:xfrm>
            <a:off x="1908" y="1972"/>
            <a:ext cx="700" cy="495"/>
          </p:xfrm>
          <a:graphic>
            <a:graphicData uri="http://schemas.openxmlformats.org/presentationml/2006/ole">
              <mc:AlternateContent xmlns:mc="http://schemas.openxmlformats.org/markup-compatibility/2006">
                <mc:Choice xmlns:v="urn:schemas-microsoft-com:vml" Requires="v">
                  <p:oleObj spid="_x0000_s410689" name="Formel" r:id="rId8" imgW="876300" imgH="457200" progId="Equation.3">
                    <p:embed/>
                  </p:oleObj>
                </mc:Choice>
                <mc:Fallback>
                  <p:oleObj name="Formel" r:id="rId8" imgW="876300" imgH="457200" progId="Equation.3">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8" y="1972"/>
                          <a:ext cx="700" cy="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 name="矩形 27"/>
          <p:cNvSpPr/>
          <p:nvPr/>
        </p:nvSpPr>
        <p:spPr>
          <a:xfrm>
            <a:off x="522632" y="139209"/>
            <a:ext cx="5826339" cy="600164"/>
          </a:xfrm>
          <a:prstGeom prst="rect">
            <a:avLst/>
          </a:prstGeom>
        </p:spPr>
        <p:txBody>
          <a:bodyPr wrap="none">
            <a:spAutoFit/>
          </a:bodyPr>
          <a:lstStyle/>
          <a:p>
            <a:r>
              <a:rPr lang="en-US" altLang="zh-CN"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Working </a:t>
            </a: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Principle-DICTRA</a:t>
            </a:r>
            <a:endParaRPr lang="en-US" altLang="zh-CN"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a:xfrm>
            <a:off x="547688" y="714375"/>
            <a:ext cx="2271712" cy="630238"/>
          </a:xfrm>
          <a:ln>
            <a:miter/>
          </a:ln>
        </p:spPr>
        <p:txBody>
          <a:bodyPr anchor="ctr"/>
          <a:lstStyle/>
          <a:p>
            <a:pPr eaLnBrk="1" hangingPunct="1">
              <a:defRPr/>
            </a:pPr>
            <a:r>
              <a:rPr lang="en-US" altLang="zh-CN" sz="2800" noProof="1">
                <a:effectLst>
                  <a:outerShdw blurRad="38100" dist="38100" dir="2700000">
                    <a:srgbClr val="C0C0C0"/>
                  </a:outerShdw>
                </a:effectLst>
                <a:latin typeface="黑体" panose="02010609060101010101" pitchFamily="2" charset="-122"/>
                <a:ea typeface="黑体" panose="02010609060101010101" pitchFamily="2" charset="-122"/>
              </a:rPr>
              <a:t>Example 1</a:t>
            </a:r>
            <a:endParaRPr lang="en-US" altLang="zh-CN" sz="2800" noProof="1">
              <a:effectLst>
                <a:outerShdw blurRad="38100" dist="38100" dir="2700000">
                  <a:srgbClr val="C0C0C0"/>
                </a:outerShdw>
              </a:effectLst>
              <a:latin typeface="黑体" panose="02010609060101010101" pitchFamily="2" charset="-122"/>
              <a:ea typeface="黑体" panose="02010609060101010101" pitchFamily="2" charset="-122"/>
            </a:endParaRPr>
          </a:p>
        </p:txBody>
      </p:sp>
      <p:sp>
        <p:nvSpPr>
          <p:cNvPr id="27651" name="Text Box 89"/>
          <p:cNvSpPr txBox="1">
            <a:spLocks noChangeArrowheads="1"/>
          </p:cNvSpPr>
          <p:nvPr/>
        </p:nvSpPr>
        <p:spPr bwMode="auto">
          <a:xfrm>
            <a:off x="650875" y="1881188"/>
            <a:ext cx="7932738"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    The surface of a 0.1% C steel gears is to be hardened by carburizing. In gas carburizing, the steel gears are placed in an atmosphere that provides 1.2% C at the surface of the steel at a high temperature. Carbon then diffuses from the surface into the steel. For optimum properties, the steel must contain 0.45% C at a depth of 0.2 cm below the surface. Design a carburizing heat treatment that will produce these optimum properties. Assume that the temperature is high enough (at least 900</a:t>
            </a:r>
            <a:r>
              <a:rPr lang="en-US" altLang="zh-CN" sz="2400">
                <a:latin typeface="宋体" panose="02010600030101010101" pitchFamily="2" charset="-122"/>
              </a:rPr>
              <a:t>℃</a:t>
            </a:r>
            <a:r>
              <a:rPr lang="en-US" altLang="zh-CN" sz="2400">
                <a:latin typeface="Times New Roman" panose="02020603050405020304" pitchFamily="18" charset="0"/>
              </a:rPr>
              <a:t>) so that the iron has the FCC structure.</a:t>
            </a:r>
            <a:endParaRPr lang="en-US" altLang="zh-CN" sz="2400">
              <a:latin typeface="Times New Roman" panose="02020603050405020304" pitchFamily="18" charset="0"/>
            </a:endParaRPr>
          </a:p>
        </p:txBody>
      </p:sp>
    </p:spTree>
  </p:cSld>
  <p:clrMapOvr>
    <a:masterClrMapping/>
  </p:clrMapOvr>
  <p:transition>
    <p:comb/>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p:nvPr/>
        </p:nvSpPr>
        <p:spPr>
          <a:xfrm>
            <a:off x="566738" y="490538"/>
            <a:ext cx="7920037" cy="519112"/>
          </a:xfrm>
          <a:prstGeom prst="rect">
            <a:avLst/>
          </a:prstGeom>
          <a:noFill/>
          <a:ln w="9525">
            <a:noFill/>
            <a:miter/>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defRPr/>
            </a:pPr>
            <a:r>
              <a:rPr lang="en-US" sz="2800" noProof="1">
                <a:solidFill>
                  <a:schemeClr val="hlink"/>
                </a:solidFill>
                <a:effectLst>
                  <a:outerShdw blurRad="38100" dist="38100" dir="2700000" algn="tl">
                    <a:srgbClr val="C0C0C0"/>
                  </a:outerShdw>
                </a:effectLst>
                <a:latin typeface="黑体" panose="02010609060101010101" pitchFamily="2" charset="-122"/>
                <a:ea typeface="黑体" panose="02010609060101010101" pitchFamily="2" charset="-122"/>
                <a:cs typeface="宋体" panose="02010600030101010101" pitchFamily="2" charset="-122"/>
              </a:rPr>
              <a:t>Solution:</a:t>
            </a:r>
            <a:endParaRPr lang="en-US" sz="2800" noProof="1">
              <a:solidFill>
                <a:schemeClr val="hlink"/>
              </a:solidFill>
              <a:effectLst>
                <a:outerShdw blurRad="38100" dist="38100" dir="2700000" algn="tl">
                  <a:srgbClr val="C0C0C0"/>
                </a:outerShdw>
              </a:effectLst>
              <a:latin typeface="黑体" panose="02010609060101010101" pitchFamily="2" charset="-122"/>
              <a:ea typeface="黑体" panose="02010609060101010101" pitchFamily="2" charset="-122"/>
              <a:cs typeface="宋体" panose="02010600030101010101" pitchFamily="2" charset="-122"/>
            </a:endParaRPr>
          </a:p>
        </p:txBody>
      </p:sp>
      <p:sp>
        <p:nvSpPr>
          <p:cNvPr id="28675" name="Text Box 5"/>
          <p:cNvSpPr txBox="1">
            <a:spLocks noChangeArrowheads="1"/>
          </p:cNvSpPr>
          <p:nvPr/>
        </p:nvSpPr>
        <p:spPr bwMode="auto">
          <a:xfrm>
            <a:off x="604838" y="1131888"/>
            <a:ext cx="374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We can use this equation:</a:t>
            </a:r>
            <a:endParaRPr lang="en-US" altLang="zh-CN" sz="2400">
              <a:latin typeface="Times New Roman" panose="02020603050405020304" pitchFamily="18" charset="0"/>
            </a:endParaRPr>
          </a:p>
        </p:txBody>
      </p:sp>
      <p:sp>
        <p:nvSpPr>
          <p:cNvPr id="28676" name="Text Box 7"/>
          <p:cNvSpPr txBox="1">
            <a:spLocks noChangeArrowheads="1"/>
          </p:cNvSpPr>
          <p:nvPr/>
        </p:nvSpPr>
        <p:spPr bwMode="auto">
          <a:xfrm>
            <a:off x="335666" y="2686050"/>
            <a:ext cx="84400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dirty="0">
                <a:latin typeface="Times New Roman" panose="02020603050405020304" pitchFamily="18" charset="0"/>
              </a:rPr>
              <a:t>We know that C</a:t>
            </a:r>
            <a:r>
              <a:rPr lang="en-US" altLang="zh-CN" sz="2400" baseline="-25000" dirty="0">
                <a:latin typeface="Times New Roman" panose="02020603050405020304" pitchFamily="18" charset="0"/>
              </a:rPr>
              <a:t>s </a:t>
            </a:r>
            <a:r>
              <a:rPr lang="en-US" altLang="zh-CN" sz="2400" dirty="0">
                <a:latin typeface="Times New Roman" panose="02020603050405020304" pitchFamily="18" charset="0"/>
              </a:rPr>
              <a:t>=1.2%C, </a:t>
            </a:r>
            <a:r>
              <a:rPr lang="en-US" altLang="zh-CN" sz="2400" dirty="0" smtClean="0">
                <a:latin typeface="Times New Roman" panose="02020603050405020304" pitchFamily="18" charset="0"/>
              </a:rPr>
              <a:t>C</a:t>
            </a:r>
            <a:r>
              <a:rPr lang="en-US" altLang="zh-CN" sz="2400" baseline="-25000" dirty="0" smtClean="0">
                <a:latin typeface="Times New Roman" panose="02020603050405020304" pitchFamily="18" charset="0"/>
              </a:rPr>
              <a:t>0 </a:t>
            </a:r>
            <a:r>
              <a:rPr lang="en-US" altLang="zh-CN" sz="2400" dirty="0">
                <a:latin typeface="Times New Roman" panose="02020603050405020304" pitchFamily="18" charset="0"/>
              </a:rPr>
              <a:t>=0.1%C, C=0.45%C, and </a:t>
            </a:r>
            <a:r>
              <a:rPr lang="en-US" altLang="zh-CN" sz="2400" i="1" dirty="0">
                <a:latin typeface="Times New Roman" panose="02020603050405020304" pitchFamily="18" charset="0"/>
              </a:rPr>
              <a:t>x </a:t>
            </a:r>
            <a:r>
              <a:rPr lang="en-US" altLang="zh-CN" sz="2400" dirty="0">
                <a:latin typeface="Times New Roman" panose="02020603050405020304" pitchFamily="18" charset="0"/>
              </a:rPr>
              <a:t>= 0.2 cm. From Fick</a:t>
            </a:r>
            <a:r>
              <a:rPr lang="en-US" altLang="zh-CN" sz="2400" dirty="0"/>
              <a:t>’</a:t>
            </a:r>
            <a:r>
              <a:rPr lang="en-US" altLang="zh-CN" sz="2400" dirty="0">
                <a:latin typeface="Times New Roman" panose="02020603050405020304" pitchFamily="18" charset="0"/>
              </a:rPr>
              <a:t>s second law:</a:t>
            </a:r>
            <a:endParaRPr lang="en-US" altLang="zh-CN" sz="2400" dirty="0">
              <a:latin typeface="Times New Roman" panose="02020603050405020304" pitchFamily="18" charset="0"/>
            </a:endParaRPr>
          </a:p>
        </p:txBody>
      </p:sp>
      <p:sp>
        <p:nvSpPr>
          <p:cNvPr id="28677" name="Text Box 9"/>
          <p:cNvSpPr txBox="1">
            <a:spLocks noChangeArrowheads="1"/>
          </p:cNvSpPr>
          <p:nvPr/>
        </p:nvSpPr>
        <p:spPr bwMode="auto">
          <a:xfrm>
            <a:off x="666750" y="4865688"/>
            <a:ext cx="787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From related table, we can find that:</a:t>
            </a:r>
            <a:endParaRPr lang="en-US" altLang="zh-CN" sz="2400">
              <a:latin typeface="Times New Roman" panose="02020603050405020304" pitchFamily="18" charset="0"/>
            </a:endParaRPr>
          </a:p>
        </p:txBody>
      </p:sp>
      <p:graphicFrame>
        <p:nvGraphicFramePr>
          <p:cNvPr id="28678" name="对象 25605"/>
          <p:cNvGraphicFramePr>
            <a:graphicFrameLocks noChangeAspect="1"/>
          </p:cNvGraphicFramePr>
          <p:nvPr/>
        </p:nvGraphicFramePr>
        <p:xfrm>
          <a:off x="1577975" y="5326063"/>
          <a:ext cx="6305550" cy="919162"/>
        </p:xfrm>
        <a:graphic>
          <a:graphicData uri="http://schemas.openxmlformats.org/presentationml/2006/ole">
            <mc:AlternateContent xmlns:mc="http://schemas.openxmlformats.org/markup-compatibility/2006">
              <mc:Choice xmlns:v="urn:schemas-microsoft-com:vml" Requires="v">
                <p:oleObj spid="_x0000_s391407" name="" r:id="rId1" imgW="2858770" imgH="341630" progId="Equation.DSMT4">
                  <p:embed/>
                </p:oleObj>
              </mc:Choice>
              <mc:Fallback>
                <p:oleObj name="" r:id="rId1" imgW="2858770" imgH="341630" progId="Equation.DSMT4">
                  <p:embed/>
                  <p:pic>
                    <p:nvPicPr>
                      <p:cNvPr id="0" name="对象 256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975" y="5326063"/>
                        <a:ext cx="630555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28679" name="对象 25606">
                <a:extLst>
                  <a:ext uri="{FF2B5EF4-FFF2-40B4-BE49-F238E27FC236}">
                    <ele attr="{63741ED3-E57E-4905-9ABE-4A00E2039F39}"/>
                  </a:ext>
                </a:extLst>
              </p:cNvPr>
              <p:cNvSpPr txBox="1"/>
              <p:nvPr/>
            </p:nvSpPr>
            <p:spPr bwMode="auto">
              <a:xfrm>
                <a:off x="2727325" y="1677988"/>
                <a:ext cx="2754313" cy="893762"/>
              </a:xfrm>
              <a:prstGeom prst="rect">
                <a:avLst/>
              </a:prstGeom>
              <a:noFill/>
              <a:ln>
                <a:noFill/>
              </a:ln>
              <a:extLst/>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sz="2400" i="1" smtClean="0">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m:rPr>
                                  <m:sty m:val="p"/>
                                </m:rPr>
                                <a:rPr lang="zh-CN" altLang="en-US" sz="2400" i="0">
                                  <a:solidFill>
                                    <a:srgbClr val="000000"/>
                                  </a:solidFill>
                                  <a:latin typeface="Cambria Math" panose="02040503050406030204" pitchFamily="18" charset="0"/>
                                </a:rPr>
                                <m:t>s</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m:rPr>
                                  <m:sty m:val="p"/>
                                </m:rPr>
                                <a:rPr lang="zh-CN" altLang="en-US" sz="2400" i="0">
                                  <a:solidFill>
                                    <a:srgbClr val="000000"/>
                                  </a:solidFill>
                                  <a:latin typeface="Cambria Math" panose="02040503050406030204" pitchFamily="18" charset="0"/>
                                </a:rPr>
                                <m:t>s</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𝐶</m:t>
                              </m:r>
                            </m:e>
                            <m:sub>
                              <m:r>
                                <a:rPr lang="en-US" altLang="zh-CN" sz="2400" b="0" i="1">
                                  <a:solidFill>
                                    <a:srgbClr val="000000"/>
                                  </a:solidFill>
                                  <a:latin typeface="Cambria Math" panose="02040503050406030204" pitchFamily="18" charset="0"/>
                                </a:rPr>
                                <m:t>0</m:t>
                              </m:r>
                            </m:sub>
                          </m:sSub>
                        </m:den>
                      </m:f>
                      <m:r>
                        <a:rPr lang="zh-CN" altLang="en-US" sz="2400" i="1">
                          <a:solidFill>
                            <a:srgbClr val="000000"/>
                          </a:solidFill>
                          <a:latin typeface="Cambria Math" panose="02040503050406030204" pitchFamily="18" charset="0"/>
                        </a:rPr>
                        <m:t>=</m:t>
                      </m:r>
                      <m:r>
                        <m:rPr>
                          <m:nor/>
                        </m:rPr>
                        <a:rPr lang="zh-CN" altLang="en-US" sz="2400" i="0">
                          <a:solidFill>
                            <a:srgbClr val="000000"/>
                          </a:solidFill>
                          <a:latin typeface="Cambria Math" panose="02040503050406030204" pitchFamily="18" charset="0"/>
                        </a:rPr>
                        <m:t>erf</m:t>
                      </m:r>
                      <m:d>
                        <m:dPr>
                          <m:ctrlPr>
                            <a:rPr lang="zh-CN" altLang="en-US" sz="240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𝑥</m:t>
                              </m:r>
                            </m:num>
                            <m:den>
                              <m:r>
                                <a:rPr lang="zh-CN" altLang="en-US" sz="2400" i="1">
                                  <a:solidFill>
                                    <a:srgbClr val="000000"/>
                                  </a:solidFill>
                                  <a:latin typeface="Cambria Math" panose="02040503050406030204" pitchFamily="18" charset="0"/>
                                </a:rPr>
                                <m:t>2</m:t>
                              </m:r>
                              <m:rad>
                                <m:radPr>
                                  <m:degHide m:val="on"/>
                                  <m:ctrlPr>
                                    <a:rPr lang="zh-CN" altLang="en-US" sz="2400" i="1">
                                      <a:solidFill>
                                        <a:srgbClr val="000000"/>
                                      </a:solidFill>
                                      <a:latin typeface="Cambria Math" panose="02040503050406030204" pitchFamily="18" charset="0"/>
                                    </a:rPr>
                                  </m:ctrlPr>
                                </m:radPr>
                                <m:deg/>
                                <m:e>
                                  <m:r>
                                    <a:rPr lang="zh-CN" altLang="en-US" sz="2400" i="1">
                                      <a:solidFill>
                                        <a:srgbClr val="000000"/>
                                      </a:solidFill>
                                      <a:latin typeface="Cambria Math" panose="02040503050406030204" pitchFamily="18" charset="0"/>
                                    </a:rPr>
                                    <m:t>𝐷𝑡</m:t>
                                  </m:r>
                                </m:e>
                              </m:rad>
                            </m:den>
                          </m:f>
                        </m:e>
                      </m:d>
                    </m:oMath>
                  </m:oMathPara>
                </a14:m>
                <a:endParaRPr lang="zh-CN" altLang="en-US" sz="2400" dirty="0"/>
              </a:p>
            </p:txBody>
          </p:sp>
        </mc:Choice>
        <mc:Fallback>
          <p:sp>
            <p:nvSpPr>
              <p:cNvPr id="28679" name="对象 25606"/>
              <p:cNvSpPr txBox="1">
                <a:spLocks noRot="1" noChangeAspect="1" noMove="1" noResize="1" noEditPoints="1" noAdjustHandles="1" noChangeArrowheads="1" noChangeShapeType="1" noTextEdit="1"/>
              </p:cNvSpPr>
              <p:nvPr/>
            </p:nvSpPr>
            <p:spPr bwMode="auto">
              <a:xfrm>
                <a:off x="2727325" y="1677988"/>
                <a:ext cx="2754313" cy="893762"/>
              </a:xfrm>
              <a:prstGeom prst="rect">
                <a:avLst/>
              </a:prstGeom>
              <a:blipFill rotWithShape="1">
                <a:blip r:embed="rId3"/>
                <a:stretch>
                  <a:fillRect/>
                </a:stretch>
              </a:blipFill>
              <a:ln>
                <a:noFill/>
              </a:ln>
            </p:spPr>
            <p:txBody>
              <a:bodyPr/>
              <a:lstStyle/>
              <a:p>
                <a:r>
                  <a:rPr lang="zh-CN" altLang="en-US">
                    <a:noFill/>
                  </a:rPr>
                  <a:t> </a:t>
                </a:r>
                <a:endParaRPr lang="zh-CN" altLang="en-US">
                  <a:noFill/>
                </a:endParaRPr>
              </a:p>
            </p:txBody>
          </p:sp>
        </mc:Fallback>
      </mc:AlternateContent>
      <p:graphicFrame>
        <p:nvGraphicFramePr>
          <p:cNvPr id="28680" name="对象 25607"/>
          <p:cNvGraphicFramePr>
            <a:graphicFrameLocks noChangeAspect="1"/>
          </p:cNvGraphicFramePr>
          <p:nvPr/>
        </p:nvGraphicFramePr>
        <p:xfrm>
          <a:off x="635793" y="3749675"/>
          <a:ext cx="7781925" cy="996950"/>
        </p:xfrm>
        <a:graphic>
          <a:graphicData uri="http://schemas.openxmlformats.org/presentationml/2006/ole">
            <mc:AlternateContent xmlns:mc="http://schemas.openxmlformats.org/markup-compatibility/2006">
              <mc:Choice xmlns:v="urn:schemas-microsoft-com:vml" Requires="v">
                <p:oleObj spid="_x0000_s391408" name="Equation" r:id="rId4" imgW="3553460" imgH="387985" progId="Equation.DSMT4">
                  <p:embed/>
                </p:oleObj>
              </mc:Choice>
              <mc:Fallback>
                <p:oleObj name="Equation" r:id="rId4" imgW="3553460" imgH="387985" progId="Equation.DSMT4">
                  <p:embed/>
                  <p:pic>
                    <p:nvPicPr>
                      <p:cNvPr id="0" name="对象 256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793" y="3749675"/>
                        <a:ext cx="77819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5"/>
          <p:cNvSpPr txBox="1">
            <a:spLocks noChangeArrowheads="1"/>
          </p:cNvSpPr>
          <p:nvPr/>
        </p:nvSpPr>
        <p:spPr bwMode="auto">
          <a:xfrm>
            <a:off x="617538" y="422275"/>
            <a:ext cx="78708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Any combination of </a:t>
            </a:r>
            <a:r>
              <a:rPr lang="en-US" altLang="zh-CN" sz="2400" i="1">
                <a:latin typeface="Times New Roman" panose="02020603050405020304" pitchFamily="18" charset="0"/>
              </a:rPr>
              <a:t>D</a:t>
            </a:r>
            <a:r>
              <a:rPr lang="en-US" altLang="zh-CN" sz="2400">
                <a:latin typeface="Times New Roman" panose="02020603050405020304" pitchFamily="18" charset="0"/>
              </a:rPr>
              <a:t> and </a:t>
            </a:r>
            <a:r>
              <a:rPr lang="en-US" altLang="zh-CN" sz="2400" i="1">
                <a:latin typeface="Times New Roman" panose="02020603050405020304" pitchFamily="18" charset="0"/>
              </a:rPr>
              <a:t>t</a:t>
            </a:r>
            <a:r>
              <a:rPr lang="en-US" altLang="zh-CN" sz="2400">
                <a:latin typeface="Times New Roman" panose="02020603050405020304" pitchFamily="18" charset="0"/>
              </a:rPr>
              <a:t> whose product is 0.0198 cm</a:t>
            </a:r>
            <a:r>
              <a:rPr lang="en-US" altLang="zh-CN" sz="2400" baseline="30000">
                <a:latin typeface="Times New Roman" panose="02020603050405020304" pitchFamily="18" charset="0"/>
              </a:rPr>
              <a:t>2</a:t>
            </a:r>
            <a:r>
              <a:rPr lang="en-US" altLang="zh-CN" sz="2400">
                <a:latin typeface="Times New Roman" panose="02020603050405020304" pitchFamily="18" charset="0"/>
              </a:rPr>
              <a:t> will work. For carbon diffusing in FCC iron, the diffusion coefficient is related to temperature by Equation:</a:t>
            </a:r>
            <a:endParaRPr lang="en-US" altLang="zh-CN" sz="2400">
              <a:latin typeface="Times New Roman" panose="02020603050405020304" pitchFamily="18" charset="0"/>
            </a:endParaRPr>
          </a:p>
        </p:txBody>
      </p:sp>
      <p:graphicFrame>
        <p:nvGraphicFramePr>
          <p:cNvPr id="29699" name="对象 26626"/>
          <p:cNvGraphicFramePr>
            <a:graphicFrameLocks noChangeAspect="1"/>
          </p:cNvGraphicFramePr>
          <p:nvPr/>
        </p:nvGraphicFramePr>
        <p:xfrm>
          <a:off x="3176588" y="1744663"/>
          <a:ext cx="2184400" cy="844550"/>
        </p:xfrm>
        <a:graphic>
          <a:graphicData uri="http://schemas.openxmlformats.org/presentationml/2006/ole">
            <mc:AlternateContent xmlns:mc="http://schemas.openxmlformats.org/markup-compatibility/2006">
              <mc:Choice xmlns:v="urn:schemas-microsoft-com:vml" Requires="v">
                <p:oleObj spid="_x0000_s392488" name="" r:id="rId1" imgW="943610" imgH="306705" progId="Equation.3">
                  <p:embed/>
                </p:oleObj>
              </mc:Choice>
              <mc:Fallback>
                <p:oleObj name="" r:id="rId1" imgW="943610" imgH="306705" progId="Equation.3">
                  <p:embed/>
                  <p:pic>
                    <p:nvPicPr>
                      <p:cNvPr id="0" name="对象 266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588" y="1744663"/>
                        <a:ext cx="21844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00" name="Text Box 7"/>
          <p:cNvSpPr txBox="1">
            <a:spLocks noChangeArrowheads="1"/>
          </p:cNvSpPr>
          <p:nvPr/>
        </p:nvSpPr>
        <p:spPr bwMode="auto">
          <a:xfrm>
            <a:off x="666750" y="2635250"/>
            <a:ext cx="787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From related table, we can find the values of Q and </a:t>
            </a:r>
            <a:r>
              <a:rPr lang="en-US" altLang="zh-CN" sz="2400" i="1">
                <a:latin typeface="Times New Roman" panose="02020603050405020304" pitchFamily="18" charset="0"/>
              </a:rPr>
              <a:t>D</a:t>
            </a:r>
            <a:r>
              <a:rPr lang="en-US" altLang="zh-CN" sz="2400" baseline="-25000">
                <a:latin typeface="Times New Roman" panose="02020603050405020304" pitchFamily="18" charset="0"/>
              </a:rPr>
              <a:t>0</a:t>
            </a:r>
            <a:r>
              <a:rPr lang="en-US" altLang="zh-CN" sz="2400">
                <a:latin typeface="Times New Roman" panose="02020603050405020304" pitchFamily="18" charset="0"/>
              </a:rPr>
              <a:t>:</a:t>
            </a:r>
            <a:endParaRPr lang="en-US" altLang="zh-CN" sz="2400">
              <a:latin typeface="Times New Roman" panose="02020603050405020304" pitchFamily="18" charset="0"/>
            </a:endParaRPr>
          </a:p>
        </p:txBody>
      </p:sp>
      <p:graphicFrame>
        <p:nvGraphicFramePr>
          <p:cNvPr id="29701" name="对象 26628"/>
          <p:cNvGraphicFramePr>
            <a:graphicFrameLocks noChangeAspect="1"/>
          </p:cNvGraphicFramePr>
          <p:nvPr/>
        </p:nvGraphicFramePr>
        <p:xfrm>
          <a:off x="1468438" y="3116263"/>
          <a:ext cx="6413500" cy="976312"/>
        </p:xfrm>
        <a:graphic>
          <a:graphicData uri="http://schemas.openxmlformats.org/presentationml/2006/ole">
            <mc:AlternateContent xmlns:mc="http://schemas.openxmlformats.org/markup-compatibility/2006">
              <mc:Choice xmlns:v="urn:schemas-microsoft-com:vml" Requires="v">
                <p:oleObj spid="_x0000_s392489" name="" r:id="rId3" imgW="2962910" imgH="375920" progId="Equation.3">
                  <p:embed/>
                </p:oleObj>
              </mc:Choice>
              <mc:Fallback>
                <p:oleObj name="" r:id="rId3" imgW="2962910" imgH="375920" progId="Equation.3">
                  <p:embed/>
                  <p:pic>
                    <p:nvPicPr>
                      <p:cNvPr id="0" name="对象 266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8438" y="3116263"/>
                        <a:ext cx="6413500"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02" name="Text Box 9"/>
          <p:cNvSpPr txBox="1">
            <a:spLocks noChangeArrowheads="1"/>
          </p:cNvSpPr>
          <p:nvPr/>
        </p:nvSpPr>
        <p:spPr bwMode="auto">
          <a:xfrm>
            <a:off x="677863" y="4271963"/>
            <a:ext cx="7870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Therefore, the temperature and time of the heat treatment are related by:</a:t>
            </a:r>
            <a:endParaRPr lang="en-US" altLang="zh-CN" sz="2400">
              <a:latin typeface="Times New Roman" panose="02020603050405020304" pitchFamily="18" charset="0"/>
            </a:endParaRPr>
          </a:p>
        </p:txBody>
      </p:sp>
      <p:graphicFrame>
        <p:nvGraphicFramePr>
          <p:cNvPr id="29703" name="对象 26630"/>
          <p:cNvGraphicFramePr>
            <a:graphicFrameLocks noChangeAspect="1"/>
          </p:cNvGraphicFramePr>
          <p:nvPr/>
        </p:nvGraphicFramePr>
        <p:xfrm>
          <a:off x="1943100" y="5176838"/>
          <a:ext cx="5097463" cy="976312"/>
        </p:xfrm>
        <a:graphic>
          <a:graphicData uri="http://schemas.openxmlformats.org/presentationml/2006/ole">
            <mc:AlternateContent xmlns:mc="http://schemas.openxmlformats.org/markup-compatibility/2006">
              <mc:Choice xmlns:v="urn:schemas-microsoft-com:vml" Requires="v">
                <p:oleObj spid="_x0000_s392490" name="" r:id="rId5" imgW="2338070" imgH="375920" progId="Equation.3">
                  <p:embed/>
                </p:oleObj>
              </mc:Choice>
              <mc:Fallback>
                <p:oleObj name="" r:id="rId5" imgW="2338070" imgH="375920" progId="Equation.3">
                  <p:embed/>
                  <p:pic>
                    <p:nvPicPr>
                      <p:cNvPr id="0" name="对象 266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100" y="5176838"/>
                        <a:ext cx="5097463"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32" name="椭圆 26631"/>
          <p:cNvSpPr>
            <a:spLocks noChangeArrowheads="1"/>
          </p:cNvSpPr>
          <p:nvPr/>
        </p:nvSpPr>
        <p:spPr bwMode="auto">
          <a:xfrm>
            <a:off x="1939925" y="5476875"/>
            <a:ext cx="198438" cy="285750"/>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endParaRPr lang="zh-CN" altLang="en-US" sz="2400">
              <a:latin typeface="Times New Roman" panose="02020603050405020304" pitchFamily="18" charset="0"/>
            </a:endParaRPr>
          </a:p>
        </p:txBody>
      </p:sp>
      <p:sp>
        <p:nvSpPr>
          <p:cNvPr id="26633" name="椭圆 26632"/>
          <p:cNvSpPr>
            <a:spLocks noChangeArrowheads="1"/>
          </p:cNvSpPr>
          <p:nvPr/>
        </p:nvSpPr>
        <p:spPr bwMode="auto">
          <a:xfrm>
            <a:off x="6238875" y="5718175"/>
            <a:ext cx="268288" cy="355600"/>
          </a:xfrm>
          <a:prstGeom prst="ellipse">
            <a:avLst/>
          </a:prstGeom>
          <a:noFill/>
          <a:ln w="2857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 typeface="Arial" panose="020B0604020202020204" pitchFamily="34" charset="0"/>
              <a:buNone/>
            </a:pPr>
            <a:endParaRPr lang="zh-CN" altLang="en-US"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98475" y="520700"/>
            <a:ext cx="787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Some typical combinations of temperatures and times are:</a:t>
            </a:r>
            <a:endParaRPr lang="en-US" altLang="zh-CN" sz="2400">
              <a:latin typeface="Times New Roman" panose="02020603050405020304" pitchFamily="18" charset="0"/>
            </a:endParaRPr>
          </a:p>
        </p:txBody>
      </p:sp>
      <p:sp>
        <p:nvSpPr>
          <p:cNvPr id="30723" name="Text Box 5"/>
          <p:cNvSpPr txBox="1">
            <a:spLocks noChangeArrowheads="1"/>
          </p:cNvSpPr>
          <p:nvPr/>
        </p:nvSpPr>
        <p:spPr bwMode="auto">
          <a:xfrm>
            <a:off x="1030288" y="1158875"/>
            <a:ext cx="70342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35000"/>
              </a:spcBef>
              <a:buClrTx/>
              <a:buFont typeface="Arial" panose="020B0604020202020204" pitchFamily="34" charset="0"/>
              <a:buNone/>
            </a:pPr>
            <a:r>
              <a:rPr lang="en-US" altLang="zh-CN" sz="2400">
                <a:latin typeface="Times New Roman" panose="02020603050405020304" pitchFamily="18" charset="0"/>
              </a:rPr>
              <a:t>If </a:t>
            </a:r>
            <a:r>
              <a:rPr lang="en-US" altLang="zh-CN" sz="2400" i="1">
                <a:latin typeface="Times New Roman" panose="02020603050405020304" pitchFamily="18" charset="0"/>
              </a:rPr>
              <a:t>T</a:t>
            </a:r>
            <a:r>
              <a:rPr lang="en-US" altLang="zh-CN" sz="2400">
                <a:latin typeface="Times New Roman" panose="02020603050405020304" pitchFamily="18" charset="0"/>
              </a:rPr>
              <a:t> = 900 </a:t>
            </a:r>
            <a:r>
              <a:rPr lang="en-US" altLang="zh-CN" sz="2400">
                <a:latin typeface="宋体" panose="02010600030101010101" pitchFamily="2" charset="-122"/>
              </a:rPr>
              <a:t>℃</a:t>
            </a:r>
            <a:r>
              <a:rPr lang="en-US" altLang="zh-CN" sz="2400">
                <a:latin typeface="Times New Roman" panose="02020603050405020304" pitchFamily="18" charset="0"/>
              </a:rPr>
              <a:t>= 1173 K,   then </a:t>
            </a:r>
            <a:r>
              <a:rPr lang="en-US" altLang="zh-CN" sz="2400" i="1">
                <a:latin typeface="Times New Roman" panose="02020603050405020304" pitchFamily="18" charset="0"/>
              </a:rPr>
              <a:t>t</a:t>
            </a:r>
            <a:r>
              <a:rPr lang="en-US" altLang="zh-CN" sz="2400">
                <a:latin typeface="Times New Roman" panose="02020603050405020304" pitchFamily="18" charset="0"/>
              </a:rPr>
              <a:t> = 116,174 s = 32.3 h</a:t>
            </a:r>
            <a:endParaRPr lang="en-US" altLang="zh-CN" sz="2400">
              <a:latin typeface="Times New Roman" panose="02020603050405020304" pitchFamily="18" charset="0"/>
            </a:endParaRPr>
          </a:p>
          <a:p>
            <a:pPr eaLnBrk="1" hangingPunct="1">
              <a:spcBef>
                <a:spcPct val="35000"/>
              </a:spcBef>
              <a:buClrTx/>
              <a:buFont typeface="Arial" panose="020B0604020202020204" pitchFamily="34" charset="0"/>
              <a:buNone/>
            </a:pPr>
            <a:r>
              <a:rPr lang="en-US" altLang="zh-CN" sz="2400">
                <a:latin typeface="Times New Roman" panose="02020603050405020304" pitchFamily="18" charset="0"/>
              </a:rPr>
              <a:t>If </a:t>
            </a:r>
            <a:r>
              <a:rPr lang="en-US" altLang="zh-CN" sz="2400" i="1">
                <a:latin typeface="Times New Roman" panose="02020603050405020304" pitchFamily="18" charset="0"/>
              </a:rPr>
              <a:t>T</a:t>
            </a:r>
            <a:r>
              <a:rPr lang="en-US" altLang="zh-CN" sz="2400">
                <a:latin typeface="Times New Roman" panose="02020603050405020304" pitchFamily="18" charset="0"/>
              </a:rPr>
              <a:t> = 1000 </a:t>
            </a:r>
            <a:r>
              <a:rPr lang="en-US" altLang="zh-CN" sz="2400">
                <a:latin typeface="宋体" panose="02010600030101010101" pitchFamily="2" charset="-122"/>
              </a:rPr>
              <a:t>℃</a:t>
            </a:r>
            <a:r>
              <a:rPr lang="en-US" altLang="zh-CN" sz="2400">
                <a:latin typeface="Times New Roman" panose="02020603050405020304" pitchFamily="18" charset="0"/>
              </a:rPr>
              <a:t>= 1273 K, then </a:t>
            </a:r>
            <a:r>
              <a:rPr lang="en-US" altLang="zh-CN" sz="2400" i="1">
                <a:latin typeface="Times New Roman" panose="02020603050405020304" pitchFamily="18" charset="0"/>
              </a:rPr>
              <a:t>t</a:t>
            </a:r>
            <a:r>
              <a:rPr lang="en-US" altLang="zh-CN" sz="2400">
                <a:latin typeface="Times New Roman" panose="02020603050405020304" pitchFamily="18" charset="0"/>
              </a:rPr>
              <a:t> = 36,360 s = 10.7 h</a:t>
            </a:r>
            <a:endParaRPr lang="en-US" altLang="zh-CN" sz="2400">
              <a:latin typeface="Times New Roman" panose="02020603050405020304" pitchFamily="18" charset="0"/>
            </a:endParaRPr>
          </a:p>
          <a:p>
            <a:pPr eaLnBrk="1" hangingPunct="1">
              <a:spcBef>
                <a:spcPct val="35000"/>
              </a:spcBef>
              <a:buClrTx/>
              <a:buFont typeface="Arial" panose="020B0604020202020204" pitchFamily="34" charset="0"/>
              <a:buNone/>
            </a:pPr>
            <a:r>
              <a:rPr lang="en-US" altLang="zh-CN" sz="2400">
                <a:latin typeface="Times New Roman" panose="02020603050405020304" pitchFamily="18" charset="0"/>
              </a:rPr>
              <a:t>If </a:t>
            </a:r>
            <a:r>
              <a:rPr lang="en-US" altLang="zh-CN" sz="2400" i="1">
                <a:latin typeface="Times New Roman" panose="02020603050405020304" pitchFamily="18" charset="0"/>
              </a:rPr>
              <a:t>T</a:t>
            </a:r>
            <a:r>
              <a:rPr lang="en-US" altLang="zh-CN" sz="2400">
                <a:latin typeface="Times New Roman" panose="02020603050405020304" pitchFamily="18" charset="0"/>
              </a:rPr>
              <a:t> = 1100 </a:t>
            </a:r>
            <a:r>
              <a:rPr lang="en-US" altLang="zh-CN" sz="2400">
                <a:latin typeface="宋体" panose="02010600030101010101" pitchFamily="2" charset="-122"/>
              </a:rPr>
              <a:t>℃</a:t>
            </a:r>
            <a:r>
              <a:rPr lang="en-US" altLang="zh-CN" sz="2400">
                <a:latin typeface="Times New Roman" panose="02020603050405020304" pitchFamily="18" charset="0"/>
              </a:rPr>
              <a:t>= 1373 K, then </a:t>
            </a:r>
            <a:r>
              <a:rPr lang="en-US" altLang="zh-CN" sz="2400" i="1">
                <a:latin typeface="Times New Roman" panose="02020603050405020304" pitchFamily="18" charset="0"/>
              </a:rPr>
              <a:t>t</a:t>
            </a:r>
            <a:r>
              <a:rPr lang="en-US" altLang="zh-CN" sz="2400">
                <a:latin typeface="Times New Roman" panose="02020603050405020304" pitchFamily="18" charset="0"/>
              </a:rPr>
              <a:t> = 14,880 s = 4.13 h</a:t>
            </a:r>
            <a:endParaRPr lang="en-US" altLang="zh-CN" sz="2400">
              <a:latin typeface="Times New Roman" panose="02020603050405020304" pitchFamily="18" charset="0"/>
            </a:endParaRPr>
          </a:p>
          <a:p>
            <a:pPr eaLnBrk="1" hangingPunct="1">
              <a:spcBef>
                <a:spcPct val="35000"/>
              </a:spcBef>
              <a:buClrTx/>
              <a:buFont typeface="Arial" panose="020B0604020202020204" pitchFamily="34" charset="0"/>
              <a:buNone/>
            </a:pPr>
            <a:r>
              <a:rPr lang="en-US" altLang="zh-CN" sz="2400">
                <a:latin typeface="Times New Roman" panose="02020603050405020304" pitchFamily="18" charset="0"/>
              </a:rPr>
              <a:t>If </a:t>
            </a:r>
            <a:r>
              <a:rPr lang="en-US" altLang="zh-CN" sz="2400" i="1">
                <a:latin typeface="Times New Roman" panose="02020603050405020304" pitchFamily="18" charset="0"/>
              </a:rPr>
              <a:t>T</a:t>
            </a:r>
            <a:r>
              <a:rPr lang="en-US" altLang="zh-CN" sz="2400">
                <a:latin typeface="Times New Roman" panose="02020603050405020304" pitchFamily="18" charset="0"/>
              </a:rPr>
              <a:t> = 1200 </a:t>
            </a:r>
            <a:r>
              <a:rPr lang="en-US" altLang="zh-CN" sz="2400">
                <a:latin typeface="宋体" panose="02010600030101010101" pitchFamily="2" charset="-122"/>
              </a:rPr>
              <a:t>℃</a:t>
            </a:r>
            <a:r>
              <a:rPr lang="en-US" altLang="zh-CN" sz="2400">
                <a:latin typeface="Times New Roman" panose="02020603050405020304" pitchFamily="18" charset="0"/>
              </a:rPr>
              <a:t>= 1473 K, then </a:t>
            </a:r>
            <a:r>
              <a:rPr lang="en-US" altLang="zh-CN" sz="2400" i="1">
                <a:latin typeface="Times New Roman" panose="02020603050405020304" pitchFamily="18" charset="0"/>
              </a:rPr>
              <a:t>t</a:t>
            </a:r>
            <a:r>
              <a:rPr lang="en-US" altLang="zh-CN" sz="2400">
                <a:latin typeface="Times New Roman" panose="02020603050405020304" pitchFamily="18" charset="0"/>
              </a:rPr>
              <a:t> = 6,560 s = 1.82 h</a:t>
            </a:r>
            <a:endParaRPr lang="en-US" altLang="zh-CN" sz="2400">
              <a:latin typeface="Times New Roman" panose="02020603050405020304" pitchFamily="18" charset="0"/>
            </a:endParaRPr>
          </a:p>
        </p:txBody>
      </p:sp>
      <p:sp>
        <p:nvSpPr>
          <p:cNvPr id="30724" name="Text Box 6"/>
          <p:cNvSpPr txBox="1">
            <a:spLocks noChangeArrowheads="1"/>
          </p:cNvSpPr>
          <p:nvPr/>
        </p:nvSpPr>
        <p:spPr bwMode="auto">
          <a:xfrm>
            <a:off x="577850" y="3176588"/>
            <a:ext cx="7948613"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The exact combination of temperature and time will depend on the maximum temperature that the heat treating furnace can reach,  the  rate at which  parts must  be  produced,  and  the economics of the tradeoffs between higher temperatures versus longer times. Another factor which is important is to consider changes in microstructure that occur in the rest of the material. For example, while carbon is diffusing into the surface, the rest of the microstructure can begin to experience grain growth or other changes.</a:t>
            </a:r>
            <a:endParaRPr lang="en-US" altLang="zh-CN" sz="2400">
              <a:latin typeface="Times New Roman" panose="02020603050405020304" pitchFamily="18" charset="0"/>
            </a:endParaRPr>
          </a:p>
        </p:txBody>
      </p:sp>
      <p:sp>
        <p:nvSpPr>
          <p:cNvPr id="27653" name="直接连接符 27652"/>
          <p:cNvSpPr>
            <a:spLocks noChangeShapeType="1"/>
          </p:cNvSpPr>
          <p:nvPr/>
        </p:nvSpPr>
        <p:spPr bwMode="auto">
          <a:xfrm flipV="1">
            <a:off x="4416425" y="3933825"/>
            <a:ext cx="3100388" cy="25400"/>
          </a:xfrm>
          <a:prstGeom prst="line">
            <a:avLst/>
          </a:prstGeom>
          <a:noFill/>
          <a:ln w="15875">
            <a:solidFill>
              <a:srgbClr val="FF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54" name="直接连接符 27653"/>
          <p:cNvSpPr>
            <a:spLocks noChangeShapeType="1"/>
          </p:cNvSpPr>
          <p:nvPr/>
        </p:nvSpPr>
        <p:spPr bwMode="auto">
          <a:xfrm flipV="1">
            <a:off x="1557338" y="4306888"/>
            <a:ext cx="1017587" cy="14287"/>
          </a:xfrm>
          <a:prstGeom prst="line">
            <a:avLst/>
          </a:prstGeom>
          <a:noFill/>
          <a:ln w="15875">
            <a:solidFill>
              <a:srgbClr val="FF00FF"/>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27655" name="直接连接符 27654"/>
          <p:cNvSpPr>
            <a:spLocks noChangeShapeType="1"/>
          </p:cNvSpPr>
          <p:nvPr/>
        </p:nvSpPr>
        <p:spPr bwMode="auto">
          <a:xfrm flipV="1">
            <a:off x="649288" y="4667250"/>
            <a:ext cx="1352550" cy="15875"/>
          </a:xfrm>
          <a:prstGeom prst="line">
            <a:avLst/>
          </a:prstGeom>
          <a:noFill/>
          <a:ln w="15875">
            <a:solidFill>
              <a:srgbClr val="FF00FF"/>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27656" name="直接连接符 27655"/>
          <p:cNvSpPr>
            <a:spLocks noChangeShapeType="1"/>
          </p:cNvSpPr>
          <p:nvPr/>
        </p:nvSpPr>
        <p:spPr bwMode="auto">
          <a:xfrm flipV="1">
            <a:off x="673100" y="5403850"/>
            <a:ext cx="3098800" cy="25400"/>
          </a:xfrm>
          <a:prstGeom prst="line">
            <a:avLst/>
          </a:prstGeom>
          <a:noFill/>
          <a:ln w="15875">
            <a:solidFill>
              <a:srgbClr val="FF00FF"/>
            </a:solidFill>
            <a:miter lim="800000"/>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7656"/>
                                        </p:tgtEl>
                                        <p:attrNameLst>
                                          <p:attrName>style.visibility</p:attrName>
                                        </p:attrNameLst>
                                      </p:cBhvr>
                                      <p:to>
                                        <p:strVal val="visible"/>
                                      </p:to>
                                    </p:set>
                                    <p:anim calcmode="lin" valueType="num">
                                      <p:cBhvr>
                                        <p:cTn id="7" dur="500" fill="hold"/>
                                        <p:tgtEl>
                                          <p:spTgt spid="27656"/>
                                        </p:tgtEl>
                                        <p:attrNameLst>
                                          <p:attrName>ppt_w</p:attrName>
                                        </p:attrNameLst>
                                      </p:cBhvr>
                                      <p:tavLst>
                                        <p:tav tm="0">
                                          <p:val>
                                            <p:strVal val="#ppt_w*0.70"/>
                                          </p:val>
                                        </p:tav>
                                        <p:tav tm="100000">
                                          <p:val>
                                            <p:strVal val="#ppt_w"/>
                                          </p:val>
                                        </p:tav>
                                      </p:tavLst>
                                    </p:anim>
                                    <p:anim calcmode="lin" valueType="num">
                                      <p:cBhvr>
                                        <p:cTn id="8" dur="500" fill="hold"/>
                                        <p:tgtEl>
                                          <p:spTgt spid="27656"/>
                                        </p:tgtEl>
                                        <p:attrNameLst>
                                          <p:attrName>ppt_h</p:attrName>
                                        </p:attrNameLst>
                                      </p:cBhvr>
                                      <p:tavLst>
                                        <p:tav tm="0">
                                          <p:val>
                                            <p:strVal val="#ppt_h"/>
                                          </p:val>
                                        </p:tav>
                                        <p:tav tm="100000">
                                          <p:val>
                                            <p:strVal val="#ppt_h"/>
                                          </p:val>
                                        </p:tav>
                                      </p:tavLst>
                                    </p:anim>
                                    <p:animEffect transition="in" filter="fade">
                                      <p:cBhvr>
                                        <p:cTn id="9" dur="500"/>
                                        <p:tgtEl>
                                          <p:spTgt spid="2765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7653"/>
                                        </p:tgtEl>
                                        <p:attrNameLst>
                                          <p:attrName>style.visibility</p:attrName>
                                        </p:attrNameLst>
                                      </p:cBhvr>
                                      <p:to>
                                        <p:strVal val="visible"/>
                                      </p:to>
                                    </p:set>
                                    <p:anim calcmode="lin" valueType="num">
                                      <p:cBhvr>
                                        <p:cTn id="14" dur="500" fill="hold"/>
                                        <p:tgtEl>
                                          <p:spTgt spid="27653"/>
                                        </p:tgtEl>
                                        <p:attrNameLst>
                                          <p:attrName>ppt_w</p:attrName>
                                        </p:attrNameLst>
                                      </p:cBhvr>
                                      <p:tavLst>
                                        <p:tav tm="0">
                                          <p:val>
                                            <p:strVal val="#ppt_w*0.70"/>
                                          </p:val>
                                        </p:tav>
                                        <p:tav tm="100000">
                                          <p:val>
                                            <p:strVal val="#ppt_w"/>
                                          </p:val>
                                        </p:tav>
                                      </p:tavLst>
                                    </p:anim>
                                    <p:anim calcmode="lin" valueType="num">
                                      <p:cBhvr>
                                        <p:cTn id="15" dur="500" fill="hold"/>
                                        <p:tgtEl>
                                          <p:spTgt spid="27653"/>
                                        </p:tgtEl>
                                        <p:attrNameLst>
                                          <p:attrName>ppt_h</p:attrName>
                                        </p:attrNameLst>
                                      </p:cBhvr>
                                      <p:tavLst>
                                        <p:tav tm="0">
                                          <p:val>
                                            <p:strVal val="#ppt_h"/>
                                          </p:val>
                                        </p:tav>
                                        <p:tav tm="100000">
                                          <p:val>
                                            <p:strVal val="#ppt_h"/>
                                          </p:val>
                                        </p:tav>
                                      </p:tavLst>
                                    </p:anim>
                                    <p:animEffect transition="in" filter="fade">
                                      <p:cBhvr>
                                        <p:cTn id="16" dur="500"/>
                                        <p:tgtEl>
                                          <p:spTgt spid="27653"/>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7654"/>
                                        </p:tgtEl>
                                        <p:attrNameLst>
                                          <p:attrName>style.visibility</p:attrName>
                                        </p:attrNameLst>
                                      </p:cBhvr>
                                      <p:to>
                                        <p:strVal val="visible"/>
                                      </p:to>
                                    </p:set>
                                    <p:anim calcmode="lin" valueType="num">
                                      <p:cBhvr>
                                        <p:cTn id="21" dur="500" fill="hold"/>
                                        <p:tgtEl>
                                          <p:spTgt spid="27654"/>
                                        </p:tgtEl>
                                        <p:attrNameLst>
                                          <p:attrName>ppt_w</p:attrName>
                                        </p:attrNameLst>
                                      </p:cBhvr>
                                      <p:tavLst>
                                        <p:tav tm="0">
                                          <p:val>
                                            <p:strVal val="#ppt_w*0.70"/>
                                          </p:val>
                                        </p:tav>
                                        <p:tav tm="100000">
                                          <p:val>
                                            <p:strVal val="#ppt_w"/>
                                          </p:val>
                                        </p:tav>
                                      </p:tavLst>
                                    </p:anim>
                                    <p:anim calcmode="lin" valueType="num">
                                      <p:cBhvr>
                                        <p:cTn id="22" dur="500" fill="hold"/>
                                        <p:tgtEl>
                                          <p:spTgt spid="27654"/>
                                        </p:tgtEl>
                                        <p:attrNameLst>
                                          <p:attrName>ppt_h</p:attrName>
                                        </p:attrNameLst>
                                      </p:cBhvr>
                                      <p:tavLst>
                                        <p:tav tm="0">
                                          <p:val>
                                            <p:strVal val="#ppt_h"/>
                                          </p:val>
                                        </p:tav>
                                        <p:tav tm="100000">
                                          <p:val>
                                            <p:strVal val="#ppt_h"/>
                                          </p:val>
                                        </p:tav>
                                      </p:tavLst>
                                    </p:anim>
                                    <p:animEffect transition="in" filter="fade">
                                      <p:cBhvr>
                                        <p:cTn id="23" dur="500"/>
                                        <p:tgtEl>
                                          <p:spTgt spid="27654"/>
                                        </p:tgtEl>
                                      </p:cBhvr>
                                    </p:animEffect>
                                  </p:childTnLst>
                                </p:cTn>
                              </p:par>
                            </p:childTnLst>
                          </p:cTn>
                        </p:par>
                        <p:par>
                          <p:cTn id="24" fill="hold">
                            <p:stCondLst>
                              <p:cond delay="500"/>
                            </p:stCondLst>
                            <p:childTnLst>
                              <p:par>
                                <p:cTn id="25" presetID="55" presetClass="entr" presetSubtype="0" fill="hold" nodeType="afterEffect">
                                  <p:stCondLst>
                                    <p:cond delay="0"/>
                                  </p:stCondLst>
                                  <p:childTnLst>
                                    <p:set>
                                      <p:cBhvr>
                                        <p:cTn id="26" dur="1" fill="hold">
                                          <p:stCondLst>
                                            <p:cond delay="0"/>
                                          </p:stCondLst>
                                        </p:cTn>
                                        <p:tgtEl>
                                          <p:spTgt spid="27655"/>
                                        </p:tgtEl>
                                        <p:attrNameLst>
                                          <p:attrName>style.visibility</p:attrName>
                                        </p:attrNameLst>
                                      </p:cBhvr>
                                      <p:to>
                                        <p:strVal val="visible"/>
                                      </p:to>
                                    </p:set>
                                    <p:anim calcmode="lin" valueType="num">
                                      <p:cBhvr>
                                        <p:cTn id="27" dur="500" fill="hold"/>
                                        <p:tgtEl>
                                          <p:spTgt spid="27655"/>
                                        </p:tgtEl>
                                        <p:attrNameLst>
                                          <p:attrName>ppt_w</p:attrName>
                                        </p:attrNameLst>
                                      </p:cBhvr>
                                      <p:tavLst>
                                        <p:tav tm="0">
                                          <p:val>
                                            <p:strVal val="#ppt_w*0.70"/>
                                          </p:val>
                                        </p:tav>
                                        <p:tav tm="100000">
                                          <p:val>
                                            <p:strVal val="#ppt_w"/>
                                          </p:val>
                                        </p:tav>
                                      </p:tavLst>
                                    </p:anim>
                                    <p:anim calcmode="lin" valueType="num">
                                      <p:cBhvr>
                                        <p:cTn id="28" dur="500" fill="hold"/>
                                        <p:tgtEl>
                                          <p:spTgt spid="27655"/>
                                        </p:tgtEl>
                                        <p:attrNameLst>
                                          <p:attrName>ppt_h</p:attrName>
                                        </p:attrNameLst>
                                      </p:cBhvr>
                                      <p:tavLst>
                                        <p:tav tm="0">
                                          <p:val>
                                            <p:strVal val="#ppt_h"/>
                                          </p:val>
                                        </p:tav>
                                        <p:tav tm="100000">
                                          <p:val>
                                            <p:strVal val="#ppt_h"/>
                                          </p:val>
                                        </p:tav>
                                      </p:tavLst>
                                    </p:anim>
                                    <p:animEffect transition="in" filter="fade">
                                      <p:cBhvr>
                                        <p:cTn id="29"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p:cNvSpPr>
          <p:nvPr>
            <p:ph type="title" idx="4294967295"/>
          </p:nvPr>
        </p:nvSpPr>
        <p:spPr>
          <a:xfrm>
            <a:off x="696913" y="769938"/>
            <a:ext cx="2124075" cy="617537"/>
          </a:xfrm>
          <a:ln>
            <a:miter/>
          </a:ln>
        </p:spPr>
        <p:txBody>
          <a:bodyPr anchor="ctr"/>
          <a:lstStyle/>
          <a:p>
            <a:pPr eaLnBrk="1" hangingPunct="1">
              <a:defRPr/>
            </a:pPr>
            <a:r>
              <a:rPr lang="en-US" altLang="zh-CN" sz="2800" noProof="1">
                <a:effectLst>
                  <a:outerShdw blurRad="38100" dist="38100" dir="2700000">
                    <a:srgbClr val="C0C0C0"/>
                  </a:outerShdw>
                </a:effectLst>
                <a:latin typeface="黑体" panose="02010609060101010101" pitchFamily="2" charset="-122"/>
                <a:ea typeface="黑体" panose="02010609060101010101" pitchFamily="2" charset="-122"/>
              </a:rPr>
              <a:t>Example 2</a:t>
            </a:r>
            <a:endParaRPr lang="en-US" altLang="zh-CN" sz="2800" noProof="1">
              <a:effectLst>
                <a:outerShdw blurRad="38100" dist="38100" dir="2700000">
                  <a:srgbClr val="C0C0C0"/>
                </a:outerShdw>
              </a:effectLst>
              <a:latin typeface="黑体" panose="02010609060101010101" pitchFamily="2" charset="-122"/>
              <a:ea typeface="黑体" panose="02010609060101010101" pitchFamily="2" charset="-122"/>
            </a:endParaRPr>
          </a:p>
        </p:txBody>
      </p:sp>
      <p:sp>
        <p:nvSpPr>
          <p:cNvPr id="31747" name="Text Box 3"/>
          <p:cNvSpPr txBox="1">
            <a:spLocks noChangeArrowheads="1"/>
          </p:cNvSpPr>
          <p:nvPr/>
        </p:nvSpPr>
        <p:spPr bwMode="auto">
          <a:xfrm>
            <a:off x="484188" y="1597025"/>
            <a:ext cx="793273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    We find that 10 h are required to successfully carburize a batch of 500 steel gears at 900℃, where the iron has the FCC structure. We find that it costs $1000 per hour to operate the carburizing furnace at 900℃ and $1500 per hour to operate the furnace at 1000℃. Is it economical to increase the carburizing temperature to 1000℃? What other factors must be considered?</a:t>
            </a:r>
            <a:endParaRPr lang="en-US" altLang="zh-CN" sz="2400">
              <a:latin typeface="Times New Roman" panose="02020603050405020304" pitchFamily="18" charset="0"/>
            </a:endParaRPr>
          </a:p>
        </p:txBody>
      </p:sp>
      <p:sp>
        <p:nvSpPr>
          <p:cNvPr id="28676" name="Text Box 4"/>
          <p:cNvSpPr txBox="1"/>
          <p:nvPr/>
        </p:nvSpPr>
        <p:spPr>
          <a:xfrm>
            <a:off x="674688" y="3965575"/>
            <a:ext cx="1882775" cy="519113"/>
          </a:xfrm>
          <a:prstGeom prst="rect">
            <a:avLst/>
          </a:prstGeom>
          <a:noFill/>
          <a:ln w="9525">
            <a:noFill/>
            <a:miter/>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defRPr/>
            </a:pPr>
            <a:r>
              <a:rPr lang="en-US" sz="2800" noProof="1">
                <a:solidFill>
                  <a:schemeClr val="hlink"/>
                </a:solidFill>
                <a:effectLst>
                  <a:outerShdw blurRad="38100" dist="38100" dir="2700000" algn="tl">
                    <a:srgbClr val="C0C0C0"/>
                  </a:outerShdw>
                </a:effectLst>
                <a:latin typeface="黑体" panose="02010609060101010101" pitchFamily="2" charset="-122"/>
                <a:ea typeface="黑体" panose="02010609060101010101" pitchFamily="2" charset="-122"/>
                <a:cs typeface="宋体" panose="02010600030101010101" pitchFamily="2" charset="-122"/>
              </a:rPr>
              <a:t>Solution:</a:t>
            </a:r>
            <a:endParaRPr lang="en-US" sz="2800" noProof="1">
              <a:solidFill>
                <a:schemeClr val="hlink"/>
              </a:solidFill>
              <a:effectLst>
                <a:outerShdw blurRad="38100" dist="38100" dir="2700000" algn="tl">
                  <a:srgbClr val="C0C0C0"/>
                </a:outerShdw>
              </a:effectLst>
              <a:latin typeface="黑体" panose="02010609060101010101" pitchFamily="2" charset="-122"/>
              <a:ea typeface="黑体" panose="02010609060101010101" pitchFamily="2" charset="-122"/>
              <a:cs typeface="宋体" panose="02010600030101010101" pitchFamily="2" charset="-122"/>
            </a:endParaRPr>
          </a:p>
        </p:txBody>
      </p:sp>
      <p:sp>
        <p:nvSpPr>
          <p:cNvPr id="31749" name="Text Box 5"/>
          <p:cNvSpPr txBox="1">
            <a:spLocks noChangeArrowheads="1"/>
          </p:cNvSpPr>
          <p:nvPr/>
        </p:nvSpPr>
        <p:spPr bwMode="auto">
          <a:xfrm>
            <a:off x="604838" y="4487863"/>
            <a:ext cx="7870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We can use the solution to Ficks</a:t>
            </a:r>
            <a:r>
              <a:rPr lang="en-US" altLang="zh-CN" sz="2400"/>
              <a:t>’</a:t>
            </a:r>
            <a:r>
              <a:rPr lang="en-US" altLang="zh-CN" sz="2400">
                <a:latin typeface="Times New Roman" panose="02020603050405020304" pitchFamily="18" charset="0"/>
              </a:rPr>
              <a:t>s second law given by Equation:</a:t>
            </a:r>
            <a:endParaRPr lang="en-US" altLang="zh-CN" sz="2400">
              <a:latin typeface="Times New Roman" panose="02020603050405020304" pitchFamily="18" charset="0"/>
            </a:endParaRPr>
          </a:p>
        </p:txBody>
      </p:sp>
      <p:graphicFrame>
        <p:nvGraphicFramePr>
          <p:cNvPr id="31750" name="对象 28677"/>
          <p:cNvGraphicFramePr>
            <a:graphicFrameLocks noChangeAspect="1"/>
          </p:cNvGraphicFramePr>
          <p:nvPr/>
        </p:nvGraphicFramePr>
        <p:xfrm>
          <a:off x="2955925" y="5286375"/>
          <a:ext cx="2755900" cy="893763"/>
        </p:xfrm>
        <a:graphic>
          <a:graphicData uri="http://schemas.openxmlformats.org/presentationml/2006/ole">
            <mc:AlternateContent xmlns:mc="http://schemas.openxmlformats.org/markup-compatibility/2006">
              <mc:Choice xmlns:v="urn:schemas-microsoft-com:vml" Requires="v">
                <p:oleObj spid="_x0000_s393316" name="" r:id="rId1" imgW="1203960" imgH="329565" progId="Equation.DSMT4">
                  <p:embed/>
                </p:oleObj>
              </mc:Choice>
              <mc:Fallback>
                <p:oleObj name="" r:id="rId1" imgW="1203960" imgH="329565" progId="Equation.DSMT4">
                  <p:embed/>
                  <p:pic>
                    <p:nvPicPr>
                      <p:cNvPr id="0" name="对象 286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925" y="5286375"/>
                        <a:ext cx="27559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comb/>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5"/>
          <p:cNvSpPr txBox="1">
            <a:spLocks noChangeArrowheads="1"/>
          </p:cNvSpPr>
          <p:nvPr/>
        </p:nvSpPr>
        <p:spPr bwMode="auto">
          <a:xfrm>
            <a:off x="546893" y="1056471"/>
            <a:ext cx="81645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dirty="0">
                <a:latin typeface="Times New Roman" panose="02020603050405020304" pitchFamily="18" charset="0"/>
              </a:rPr>
              <a:t>Notice that we are dealing with only changes in heat treatment time and temperature, the term </a:t>
            </a:r>
            <a:r>
              <a:rPr lang="en-US" altLang="zh-CN" sz="2400" i="1" dirty="0">
                <a:latin typeface="Times New Roman" panose="02020603050405020304" pitchFamily="18" charset="0"/>
              </a:rPr>
              <a:t>Dt</a:t>
            </a:r>
            <a:r>
              <a:rPr lang="en-US" altLang="zh-CN" sz="2400" dirty="0">
                <a:latin typeface="Times New Roman" panose="02020603050405020304" pitchFamily="18" charset="0"/>
              </a:rPr>
              <a:t> must be constant.</a:t>
            </a:r>
            <a:endParaRPr lang="en-US" altLang="zh-CN" sz="2400" dirty="0">
              <a:latin typeface="Times New Roman" panose="02020603050405020304" pitchFamily="18" charset="0"/>
            </a:endParaRPr>
          </a:p>
        </p:txBody>
      </p:sp>
      <p:sp>
        <p:nvSpPr>
          <p:cNvPr id="32771" name="Text Box 9"/>
          <p:cNvSpPr txBox="1">
            <a:spLocks noChangeArrowheads="1"/>
          </p:cNvSpPr>
          <p:nvPr/>
        </p:nvSpPr>
        <p:spPr bwMode="auto">
          <a:xfrm>
            <a:off x="693738" y="2336398"/>
            <a:ext cx="77549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dirty="0">
                <a:latin typeface="Times New Roman" panose="02020603050405020304" pitchFamily="18" charset="0"/>
              </a:rPr>
              <a:t>     To achieve the same carburizing treatment at 1000</a:t>
            </a:r>
            <a:r>
              <a:rPr lang="en-US" altLang="zh-CN" sz="2400" dirty="0">
                <a:latin typeface="宋体" panose="02010600030101010101" pitchFamily="2" charset="-122"/>
              </a:rPr>
              <a:t>℃</a:t>
            </a:r>
            <a:r>
              <a:rPr lang="en-US" altLang="zh-CN" sz="2400" dirty="0">
                <a:latin typeface="Times New Roman" panose="02020603050405020304" pitchFamily="18" charset="0"/>
              </a:rPr>
              <a:t> as at 900</a:t>
            </a:r>
            <a:r>
              <a:rPr lang="en-US" altLang="zh-CN" sz="2400" dirty="0">
                <a:latin typeface="宋体" panose="02010600030101010101" pitchFamily="2" charset="-122"/>
              </a:rPr>
              <a:t>℃</a:t>
            </a:r>
            <a:r>
              <a:rPr lang="en-US" altLang="zh-CN" sz="2400" dirty="0">
                <a:latin typeface="Times New Roman" panose="02020603050405020304" pitchFamily="18" charset="0"/>
              </a:rPr>
              <a:t>:</a:t>
            </a:r>
            <a:endParaRPr lang="en-US" altLang="zh-CN" sz="2400" dirty="0">
              <a:latin typeface="Times New Roman" panose="02020603050405020304" pitchFamily="18" charset="0"/>
            </a:endParaRPr>
          </a:p>
        </p:txBody>
      </p:sp>
      <p:graphicFrame>
        <p:nvGraphicFramePr>
          <p:cNvPr id="32772" name="对象 29699"/>
          <p:cNvGraphicFramePr>
            <a:graphicFrameLocks noChangeAspect="1"/>
          </p:cNvGraphicFramePr>
          <p:nvPr/>
        </p:nvGraphicFramePr>
        <p:xfrm>
          <a:off x="2904401" y="3270842"/>
          <a:ext cx="2565400" cy="487363"/>
        </p:xfrm>
        <a:graphic>
          <a:graphicData uri="http://schemas.openxmlformats.org/presentationml/2006/ole">
            <mc:AlternateContent xmlns:mc="http://schemas.openxmlformats.org/markup-compatibility/2006">
              <mc:Choice xmlns:v="urn:schemas-microsoft-com:vml" Requires="v">
                <p:oleObj spid="_x0000_s394340" name="" r:id="rId1" imgW="1018540" imgH="121285" progId="Equation.3">
                  <p:embed/>
                </p:oleObj>
              </mc:Choice>
              <mc:Fallback>
                <p:oleObj name="" r:id="rId1" imgW="1018540" imgH="121285" progId="Equation.3">
                  <p:embed/>
                  <p:pic>
                    <p:nvPicPr>
                      <p:cNvPr id="0" name="对象 296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4401" y="3270842"/>
                        <a:ext cx="2565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73" name="Text Box 13"/>
          <p:cNvSpPr txBox="1">
            <a:spLocks noChangeArrowheads="1"/>
          </p:cNvSpPr>
          <p:nvPr/>
        </p:nvSpPr>
        <p:spPr bwMode="auto">
          <a:xfrm>
            <a:off x="693738" y="4276665"/>
            <a:ext cx="78708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dirty="0">
                <a:latin typeface="Times New Roman" panose="02020603050405020304" pitchFamily="18" charset="0"/>
              </a:rPr>
              <a:t>The temperatures of interest are 900℃ = 1173 K and 1000℃ = 1273 K. For carbon diffusing in FCC iron, the activation energy is 32,900 </a:t>
            </a:r>
            <a:r>
              <a:rPr lang="en-US" altLang="zh-CN" sz="2400" dirty="0" err="1">
                <a:latin typeface="Times New Roman" panose="02020603050405020304" pitchFamily="18" charset="0"/>
              </a:rPr>
              <a:t>cal</a:t>
            </a:r>
            <a:r>
              <a:rPr lang="en-US" altLang="zh-CN" sz="2400" dirty="0">
                <a:latin typeface="Times New Roman" panose="02020603050405020304" pitchFamily="18" charset="0"/>
              </a:rPr>
              <a:t>/mol. </a:t>
            </a:r>
            <a:endParaRPr lang="en-US" altLang="zh-CN" sz="2400"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对象 30721"/>
          <p:cNvGraphicFramePr>
            <a:graphicFrameLocks noChangeAspect="1"/>
          </p:cNvGraphicFramePr>
          <p:nvPr/>
        </p:nvGraphicFramePr>
        <p:xfrm>
          <a:off x="5254625" y="727075"/>
          <a:ext cx="2184400" cy="844550"/>
        </p:xfrm>
        <a:graphic>
          <a:graphicData uri="http://schemas.openxmlformats.org/presentationml/2006/ole">
            <mc:AlternateContent xmlns:mc="http://schemas.openxmlformats.org/markup-compatibility/2006">
              <mc:Choice xmlns:v="urn:schemas-microsoft-com:vml" Requires="v">
                <p:oleObj spid="_x0000_s395658" name="" r:id="rId1" imgW="943610" imgH="306705" progId="Equation.3">
                  <p:embed/>
                </p:oleObj>
              </mc:Choice>
              <mc:Fallback>
                <p:oleObj name="" r:id="rId1" imgW="943610" imgH="306705" progId="Equation.3">
                  <p:embed/>
                  <p:pic>
                    <p:nvPicPr>
                      <p:cNvPr id="0" name="对象 307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25" y="727075"/>
                        <a:ext cx="21844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795" name="对象 30722"/>
          <p:cNvGraphicFramePr>
            <a:graphicFrameLocks noChangeAspect="1"/>
          </p:cNvGraphicFramePr>
          <p:nvPr/>
        </p:nvGraphicFramePr>
        <p:xfrm>
          <a:off x="922338" y="954088"/>
          <a:ext cx="2565400" cy="487362"/>
        </p:xfrm>
        <a:graphic>
          <a:graphicData uri="http://schemas.openxmlformats.org/presentationml/2006/ole">
            <mc:AlternateContent xmlns:mc="http://schemas.openxmlformats.org/markup-compatibility/2006">
              <mc:Choice xmlns:v="urn:schemas-microsoft-com:vml" Requires="v">
                <p:oleObj spid="_x0000_s395659" name="" r:id="rId3" imgW="1018540" imgH="121285" progId="Equation.3">
                  <p:embed/>
                </p:oleObj>
              </mc:Choice>
              <mc:Fallback>
                <p:oleObj name="" r:id="rId3" imgW="1018540" imgH="121285" progId="Equation.3">
                  <p:embed/>
                  <p:pic>
                    <p:nvPicPr>
                      <p:cNvPr id="0" name="对象 307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38" y="954088"/>
                        <a:ext cx="2565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796" name="对象 30723"/>
          <p:cNvGraphicFramePr>
            <a:graphicFrameLocks noChangeAspect="1"/>
          </p:cNvGraphicFramePr>
          <p:nvPr/>
        </p:nvGraphicFramePr>
        <p:xfrm>
          <a:off x="1554163" y="1787525"/>
          <a:ext cx="6032500" cy="2782888"/>
        </p:xfrm>
        <a:graphic>
          <a:graphicData uri="http://schemas.openxmlformats.org/presentationml/2006/ole">
            <mc:AlternateContent xmlns:mc="http://schemas.openxmlformats.org/markup-compatibility/2006">
              <mc:Choice xmlns:v="urn:schemas-microsoft-com:vml" Requires="v">
                <p:oleObj spid="_x0000_s395660" name="" r:id="rId5" imgW="2726055" imgH="1209675" progId="Equation.DSMT4">
                  <p:embed/>
                </p:oleObj>
              </mc:Choice>
              <mc:Fallback>
                <p:oleObj name="" r:id="rId5" imgW="2726055" imgH="1209675" progId="Equation.DSMT4">
                  <p:embed/>
                  <p:pic>
                    <p:nvPicPr>
                      <p:cNvPr id="0" name="对象 307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163" y="1787525"/>
                        <a:ext cx="6032500"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797" name="对象 30724"/>
          <p:cNvGraphicFramePr>
            <a:graphicFrameLocks noChangeAspect="1"/>
          </p:cNvGraphicFramePr>
          <p:nvPr/>
        </p:nvGraphicFramePr>
        <p:xfrm>
          <a:off x="942975" y="4970463"/>
          <a:ext cx="6877050" cy="1343025"/>
        </p:xfrm>
        <a:graphic>
          <a:graphicData uri="http://schemas.openxmlformats.org/presentationml/2006/ole">
            <mc:AlternateContent xmlns:mc="http://schemas.openxmlformats.org/markup-compatibility/2006">
              <mc:Choice xmlns:v="urn:schemas-microsoft-com:vml" Requires="v">
                <p:oleObj spid="_x0000_s395661" name="" r:id="rId7" imgW="3119120" imgH="538480" progId="Equation.3">
                  <p:embed/>
                </p:oleObj>
              </mc:Choice>
              <mc:Fallback>
                <p:oleObj name="" r:id="rId7" imgW="3119120" imgH="538480" progId="Equation.3">
                  <p:embed/>
                  <p:pic>
                    <p:nvPicPr>
                      <p:cNvPr id="0" name="对象 307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2975" y="4970463"/>
                        <a:ext cx="687705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523875" y="574675"/>
            <a:ext cx="7870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Notice, we really did not need the value of the pre-exponential term </a:t>
            </a:r>
            <a:r>
              <a:rPr lang="en-US" altLang="zh-CN" sz="2400" i="1">
                <a:latin typeface="Times New Roman" panose="02020603050405020304" pitchFamily="18" charset="0"/>
              </a:rPr>
              <a:t>D</a:t>
            </a:r>
            <a:r>
              <a:rPr lang="en-US" altLang="zh-CN" sz="2400" baseline="-25000">
                <a:latin typeface="Times New Roman" panose="02020603050405020304" pitchFamily="18" charset="0"/>
              </a:rPr>
              <a:t>0</a:t>
            </a:r>
            <a:r>
              <a:rPr lang="en-US" altLang="zh-CN" sz="2400">
                <a:latin typeface="Times New Roman" panose="02020603050405020304" pitchFamily="18" charset="0"/>
              </a:rPr>
              <a:t>, since it canceled out.</a:t>
            </a:r>
            <a:endParaRPr lang="en-US" altLang="zh-CN" sz="2400">
              <a:latin typeface="Times New Roman" panose="02020603050405020304" pitchFamily="18" charset="0"/>
            </a:endParaRPr>
          </a:p>
        </p:txBody>
      </p:sp>
      <p:sp>
        <p:nvSpPr>
          <p:cNvPr id="34819" name="Text Box 3"/>
          <p:cNvSpPr txBox="1">
            <a:spLocks noChangeArrowheads="1"/>
          </p:cNvSpPr>
          <p:nvPr/>
        </p:nvSpPr>
        <p:spPr bwMode="auto">
          <a:xfrm>
            <a:off x="606425" y="1655763"/>
            <a:ext cx="7821613"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35000"/>
              </a:spcBef>
              <a:buClrTx/>
              <a:buFont typeface="Arial" panose="020B0604020202020204" pitchFamily="34" charset="0"/>
              <a:buNone/>
            </a:pPr>
            <a:r>
              <a:rPr lang="en-US" altLang="zh-CN" sz="2400">
                <a:solidFill>
                  <a:schemeClr val="hlink"/>
                </a:solidFill>
                <a:latin typeface="Times New Roman" panose="02020603050405020304" pitchFamily="18" charset="0"/>
              </a:rPr>
              <a:t>At 900℃,</a:t>
            </a:r>
            <a:r>
              <a:rPr lang="en-US" altLang="zh-CN" sz="2400">
                <a:latin typeface="Times New Roman" panose="02020603050405020304" pitchFamily="18" charset="0"/>
              </a:rPr>
              <a:t> the cost per part is ($1000/ h)(10 h)/500 parts = </a:t>
            </a:r>
            <a:r>
              <a:rPr lang="en-US" altLang="zh-CN" sz="2400">
                <a:solidFill>
                  <a:schemeClr val="folHlink"/>
                </a:solidFill>
                <a:latin typeface="Times New Roman" panose="02020603050405020304" pitchFamily="18" charset="0"/>
              </a:rPr>
              <a:t>$20/part</a:t>
            </a:r>
            <a:endParaRPr lang="en-US" altLang="zh-CN" sz="2400">
              <a:solidFill>
                <a:schemeClr val="folHlink"/>
              </a:solidFill>
              <a:latin typeface="Times New Roman" panose="02020603050405020304" pitchFamily="18" charset="0"/>
            </a:endParaRPr>
          </a:p>
          <a:p>
            <a:pPr eaLnBrk="1" hangingPunct="1">
              <a:spcBef>
                <a:spcPct val="50000"/>
              </a:spcBef>
              <a:buClrTx/>
              <a:buFont typeface="Arial" panose="020B0604020202020204" pitchFamily="34" charset="0"/>
              <a:buNone/>
            </a:pPr>
            <a:r>
              <a:rPr lang="en-US" altLang="zh-CN" sz="2400">
                <a:solidFill>
                  <a:schemeClr val="hlink"/>
                </a:solidFill>
                <a:latin typeface="Times New Roman" panose="02020603050405020304" pitchFamily="18" charset="0"/>
              </a:rPr>
              <a:t>At 1000℃,</a:t>
            </a:r>
            <a:r>
              <a:rPr lang="en-US" altLang="zh-CN" sz="2400">
                <a:latin typeface="Times New Roman" panose="02020603050405020304" pitchFamily="18" charset="0"/>
              </a:rPr>
              <a:t> the cost per part is ($1500/ h)(3.299 h)/500 parts = </a:t>
            </a:r>
            <a:r>
              <a:rPr lang="en-US" altLang="zh-CN" sz="2400">
                <a:solidFill>
                  <a:schemeClr val="folHlink"/>
                </a:solidFill>
                <a:latin typeface="Times New Roman" panose="02020603050405020304" pitchFamily="18" charset="0"/>
              </a:rPr>
              <a:t>$9.90/part</a:t>
            </a:r>
            <a:endParaRPr lang="en-US" altLang="zh-CN" sz="2400">
              <a:solidFill>
                <a:schemeClr val="folHlink"/>
              </a:solidFill>
              <a:latin typeface="Times New Roman" panose="02020603050405020304" pitchFamily="18" charset="0"/>
            </a:endParaRPr>
          </a:p>
        </p:txBody>
      </p:sp>
      <p:sp>
        <p:nvSpPr>
          <p:cNvPr id="34820" name="Text Box 2"/>
          <p:cNvSpPr txBox="1">
            <a:spLocks noChangeArrowheads="1"/>
          </p:cNvSpPr>
          <p:nvPr/>
        </p:nvSpPr>
        <p:spPr bwMode="auto">
          <a:xfrm>
            <a:off x="552450" y="3544888"/>
            <a:ext cx="8231188"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Considering only the cost of operating the furnace, increasing the temperature reduces the heat-treating cost of the gears and increases the production rate. Another factor to consider is if the heat treatment at 1000℃ could cause some other microstructural or other changes? e.g. grain growth, residual stress caused during cooling from a higher temperature, life of the other equipment such as the furnace and accessories, and so on.</a:t>
            </a:r>
            <a:endParaRPr lang="en-US" altLang="zh-CN" sz="2400">
              <a:latin typeface="Times New Roman" panose="02020603050405020304" pitchFamily="18" charset="0"/>
            </a:endParaRPr>
          </a:p>
        </p:txBody>
      </p:sp>
      <p:sp>
        <p:nvSpPr>
          <p:cNvPr id="31749" name="直接连接符 31748"/>
          <p:cNvSpPr>
            <a:spLocks noChangeShapeType="1"/>
          </p:cNvSpPr>
          <p:nvPr/>
        </p:nvSpPr>
        <p:spPr bwMode="auto">
          <a:xfrm flipV="1">
            <a:off x="3349625" y="5402263"/>
            <a:ext cx="1590675" cy="14287"/>
          </a:xfrm>
          <a:prstGeom prst="line">
            <a:avLst/>
          </a:prstGeom>
          <a:noFill/>
          <a:ln w="15875">
            <a:solidFill>
              <a:srgbClr val="FF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0" name="直接连接符 31749"/>
          <p:cNvSpPr>
            <a:spLocks noChangeShapeType="1"/>
          </p:cNvSpPr>
          <p:nvPr/>
        </p:nvSpPr>
        <p:spPr bwMode="auto">
          <a:xfrm>
            <a:off x="5108575" y="5407025"/>
            <a:ext cx="1697038" cy="6350"/>
          </a:xfrm>
          <a:prstGeom prst="line">
            <a:avLst/>
          </a:prstGeom>
          <a:noFill/>
          <a:ln w="15875">
            <a:solidFill>
              <a:srgbClr val="FF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51" name="直接连接符 31750"/>
          <p:cNvSpPr>
            <a:spLocks noChangeShapeType="1"/>
          </p:cNvSpPr>
          <p:nvPr/>
        </p:nvSpPr>
        <p:spPr bwMode="auto">
          <a:xfrm flipV="1">
            <a:off x="4968875" y="5775325"/>
            <a:ext cx="3254375" cy="17463"/>
          </a:xfrm>
          <a:prstGeom prst="line">
            <a:avLst/>
          </a:prstGeom>
          <a:noFill/>
          <a:ln w="15875">
            <a:solidFill>
              <a:srgbClr val="FF00FF"/>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anim calcmode="lin" valueType="num">
                                      <p:cBhvr>
                                        <p:cTn id="7" dur="500" fill="hold"/>
                                        <p:tgtEl>
                                          <p:spTgt spid="31749"/>
                                        </p:tgtEl>
                                        <p:attrNameLst>
                                          <p:attrName>ppt_w</p:attrName>
                                        </p:attrNameLst>
                                      </p:cBhvr>
                                      <p:tavLst>
                                        <p:tav tm="0">
                                          <p:val>
                                            <p:strVal val="#ppt_w*0.70"/>
                                          </p:val>
                                        </p:tav>
                                        <p:tav tm="100000">
                                          <p:val>
                                            <p:strVal val="#ppt_w"/>
                                          </p:val>
                                        </p:tav>
                                      </p:tavLst>
                                    </p:anim>
                                    <p:anim calcmode="lin" valueType="num">
                                      <p:cBhvr>
                                        <p:cTn id="8" dur="500" fill="hold"/>
                                        <p:tgtEl>
                                          <p:spTgt spid="31749"/>
                                        </p:tgtEl>
                                        <p:attrNameLst>
                                          <p:attrName>ppt_h</p:attrName>
                                        </p:attrNameLst>
                                      </p:cBhvr>
                                      <p:tavLst>
                                        <p:tav tm="0">
                                          <p:val>
                                            <p:strVal val="#ppt_h"/>
                                          </p:val>
                                        </p:tav>
                                        <p:tav tm="100000">
                                          <p:val>
                                            <p:strVal val="#ppt_h"/>
                                          </p:val>
                                        </p:tav>
                                      </p:tavLst>
                                    </p:anim>
                                    <p:animEffect transition="in" filter="fade">
                                      <p:cBhvr>
                                        <p:cTn id="9" dur="500"/>
                                        <p:tgtEl>
                                          <p:spTgt spid="3174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1750"/>
                                        </p:tgtEl>
                                        <p:attrNameLst>
                                          <p:attrName>style.visibility</p:attrName>
                                        </p:attrNameLst>
                                      </p:cBhvr>
                                      <p:to>
                                        <p:strVal val="visible"/>
                                      </p:to>
                                    </p:set>
                                    <p:anim calcmode="lin" valueType="num">
                                      <p:cBhvr>
                                        <p:cTn id="14" dur="500" fill="hold"/>
                                        <p:tgtEl>
                                          <p:spTgt spid="31750"/>
                                        </p:tgtEl>
                                        <p:attrNameLst>
                                          <p:attrName>ppt_w</p:attrName>
                                        </p:attrNameLst>
                                      </p:cBhvr>
                                      <p:tavLst>
                                        <p:tav tm="0">
                                          <p:val>
                                            <p:strVal val="#ppt_w*0.70"/>
                                          </p:val>
                                        </p:tav>
                                        <p:tav tm="100000">
                                          <p:val>
                                            <p:strVal val="#ppt_w"/>
                                          </p:val>
                                        </p:tav>
                                      </p:tavLst>
                                    </p:anim>
                                    <p:anim calcmode="lin" valueType="num">
                                      <p:cBhvr>
                                        <p:cTn id="15" dur="500" fill="hold"/>
                                        <p:tgtEl>
                                          <p:spTgt spid="31750"/>
                                        </p:tgtEl>
                                        <p:attrNameLst>
                                          <p:attrName>ppt_h</p:attrName>
                                        </p:attrNameLst>
                                      </p:cBhvr>
                                      <p:tavLst>
                                        <p:tav tm="0">
                                          <p:val>
                                            <p:strVal val="#ppt_h"/>
                                          </p:val>
                                        </p:tav>
                                        <p:tav tm="100000">
                                          <p:val>
                                            <p:strVal val="#ppt_h"/>
                                          </p:val>
                                        </p:tav>
                                      </p:tavLst>
                                    </p:anim>
                                    <p:animEffect transition="in" filter="fade">
                                      <p:cBhvr>
                                        <p:cTn id="16" dur="500"/>
                                        <p:tgtEl>
                                          <p:spTgt spid="31750"/>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1751"/>
                                        </p:tgtEl>
                                        <p:attrNameLst>
                                          <p:attrName>style.visibility</p:attrName>
                                        </p:attrNameLst>
                                      </p:cBhvr>
                                      <p:to>
                                        <p:strVal val="visible"/>
                                      </p:to>
                                    </p:set>
                                    <p:anim calcmode="lin" valueType="num">
                                      <p:cBhvr>
                                        <p:cTn id="21" dur="500" fill="hold"/>
                                        <p:tgtEl>
                                          <p:spTgt spid="31751"/>
                                        </p:tgtEl>
                                        <p:attrNameLst>
                                          <p:attrName>ppt_w</p:attrName>
                                        </p:attrNameLst>
                                      </p:cBhvr>
                                      <p:tavLst>
                                        <p:tav tm="0">
                                          <p:val>
                                            <p:strVal val="#ppt_w*0.70"/>
                                          </p:val>
                                        </p:tav>
                                        <p:tav tm="100000">
                                          <p:val>
                                            <p:strVal val="#ppt_w"/>
                                          </p:val>
                                        </p:tav>
                                      </p:tavLst>
                                    </p:anim>
                                    <p:anim calcmode="lin" valueType="num">
                                      <p:cBhvr>
                                        <p:cTn id="22" dur="500" fill="hold"/>
                                        <p:tgtEl>
                                          <p:spTgt spid="31751"/>
                                        </p:tgtEl>
                                        <p:attrNameLst>
                                          <p:attrName>ppt_h</p:attrName>
                                        </p:attrNameLst>
                                      </p:cBhvr>
                                      <p:tavLst>
                                        <p:tav tm="0">
                                          <p:val>
                                            <p:strVal val="#ppt_h"/>
                                          </p:val>
                                        </p:tav>
                                        <p:tav tm="100000">
                                          <p:val>
                                            <p:strVal val="#ppt_h"/>
                                          </p:val>
                                        </p:tav>
                                      </p:tavLst>
                                    </p:anim>
                                    <p:animEffect transition="in" filter="fade">
                                      <p:cBhvr>
                                        <p:cTn id="23"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61988" y="1930400"/>
            <a:ext cx="78708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The point is, as engineers, we need to ensure that the solution we propose is not only technically sound and economically sensible, it should recognize and make sense for  the system as a whole.</a:t>
            </a:r>
            <a:endParaRPr lang="en-US" altLang="zh-CN" sz="2400">
              <a:latin typeface="Times New Roman" panose="02020603050405020304" pitchFamily="18" charset="0"/>
            </a:endParaRPr>
          </a:p>
        </p:txBody>
      </p:sp>
      <p:sp>
        <p:nvSpPr>
          <p:cNvPr id="35843" name="Text Box 2"/>
          <p:cNvSpPr txBox="1">
            <a:spLocks noChangeArrowheads="1"/>
          </p:cNvSpPr>
          <p:nvPr/>
        </p:nvSpPr>
        <p:spPr bwMode="auto">
          <a:xfrm>
            <a:off x="633413" y="4216400"/>
            <a:ext cx="7870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A good solution is often simple, solves problem for the system, and does not create new problems.</a:t>
            </a:r>
            <a:endParaRPr lang="en-US" altLang="zh-CN"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352047" y="57489"/>
            <a:ext cx="3993402"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2.3.1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一维稳态扩散</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组合 6"/>
          <p:cNvGrpSpPr/>
          <p:nvPr/>
        </p:nvGrpSpPr>
        <p:grpSpPr bwMode="auto">
          <a:xfrm>
            <a:off x="1" y="1625083"/>
            <a:ext cx="3830320" cy="3058677"/>
            <a:chOff x="0" y="0"/>
            <a:chExt cx="2928" cy="2380"/>
          </a:xfrm>
        </p:grpSpPr>
        <p:pic>
          <p:nvPicPr>
            <p:cNvPr id="8" name="图片 24591" descr="稳态扩散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928" cy="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24592"/>
            <p:cNvSpPr txBox="1">
              <a:spLocks noChangeArrowheads="1"/>
            </p:cNvSpPr>
            <p:nvPr/>
          </p:nvSpPr>
          <p:spPr bwMode="auto">
            <a:xfrm>
              <a:off x="744" y="2048"/>
              <a:ext cx="2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i="1">
                  <a:latin typeface="Times New Roman" panose="02020603050405020304" pitchFamily="18" charset="0"/>
                  <a:sym typeface="Symbol" panose="05050102010706020507" pitchFamily="18" charset="2"/>
                </a:rPr>
                <a:t></a:t>
              </a:r>
              <a:endParaRPr lang="en-US" altLang="zh-CN" sz="2000" i="1">
                <a:latin typeface="Times New Roman" panose="02020603050405020304" pitchFamily="18" charset="0"/>
                <a:sym typeface="Symbol" panose="05050102010706020507" pitchFamily="18" charset="2"/>
              </a:endParaRPr>
            </a:p>
          </p:txBody>
        </p:sp>
      </p:grpSp>
      <p:sp>
        <p:nvSpPr>
          <p:cNvPr id="11" name="Text Box 10"/>
          <p:cNvSpPr txBox="1">
            <a:spLocks noChangeArrowheads="1"/>
          </p:cNvSpPr>
          <p:nvPr/>
        </p:nvSpPr>
        <p:spPr bwMode="auto">
          <a:xfrm>
            <a:off x="0" y="889919"/>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考察氢通过</a:t>
            </a:r>
            <a:r>
              <a:rPr lang="zh-CN" altLang="en-US" sz="2400" b="1" dirty="0">
                <a:solidFill>
                  <a:srgbClr val="FF0000"/>
                </a:solidFill>
                <a:latin typeface="微软雅黑" panose="020B0503020204020204" pitchFamily="34" charset="-122"/>
                <a:ea typeface="微软雅黑" panose="020B0503020204020204" pitchFamily="34" charset="-122"/>
              </a:rPr>
              <a:t>金属薄板</a:t>
            </a:r>
            <a:r>
              <a:rPr lang="zh-CN" altLang="en-US" sz="2400" b="1" dirty="0">
                <a:latin typeface="微软雅黑" panose="020B0503020204020204" pitchFamily="34" charset="-122"/>
                <a:ea typeface="微软雅黑" panose="020B0503020204020204" pitchFamily="34" charset="-122"/>
              </a:rPr>
              <a:t>的扩散：</a:t>
            </a:r>
            <a:endParaRPr lang="zh-CN" altLang="en-US" sz="2400" b="1" dirty="0">
              <a:latin typeface="微软雅黑" panose="020B0503020204020204" pitchFamily="34" charset="-122"/>
              <a:ea typeface="微软雅黑" panose="020B0503020204020204" pitchFamily="34" charset="-122"/>
            </a:endParaRPr>
          </a:p>
        </p:txBody>
      </p:sp>
      <p:sp>
        <p:nvSpPr>
          <p:cNvPr id="12" name="矩形 11"/>
          <p:cNvSpPr/>
          <p:nvPr/>
        </p:nvSpPr>
        <p:spPr>
          <a:xfrm>
            <a:off x="3937716" y="1592002"/>
            <a:ext cx="5206284" cy="1569660"/>
          </a:xfrm>
          <a:prstGeom prst="rect">
            <a:avLst/>
          </a:prstGeom>
        </p:spPr>
        <p:txBody>
          <a:bodyPr wrap="square">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通过一个厚度为</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rgbClr val="000000"/>
                </a:solidFill>
                <a:latin typeface="微软雅黑" panose="020B0503020204020204" pitchFamily="34" charset="-122"/>
                <a:ea typeface="微软雅黑" panose="020B0503020204020204" pitchFamily="34" charset="-122"/>
              </a:rPr>
              <a:t>的薄板的稳态扩散（扩散系数</a:t>
            </a:r>
            <a:r>
              <a:rPr lang="en-US" altLang="zh-CN" sz="2400" i="1" dirty="0">
                <a:solidFill>
                  <a:srgbClr val="FF0000"/>
                </a:solidFill>
                <a:latin typeface="微软雅黑" panose="020B0503020204020204" pitchFamily="34" charset="-122"/>
                <a:ea typeface="微软雅黑" panose="020B0503020204020204" pitchFamily="34" charset="-122"/>
              </a:rPr>
              <a:t>D </a:t>
            </a:r>
            <a:r>
              <a:rPr lang="zh-CN" altLang="en-US" sz="2400" dirty="0">
                <a:solidFill>
                  <a:srgbClr val="000000"/>
                </a:solidFill>
                <a:latin typeface="微软雅黑" panose="020B0503020204020204" pitchFamily="34" charset="-122"/>
                <a:ea typeface="微软雅黑" panose="020B0503020204020204" pitchFamily="34" charset="-122"/>
              </a:rPr>
              <a:t>为常数），板的两侧表面</a:t>
            </a:r>
            <a:r>
              <a:rPr lang="en-US" altLang="zh-CN" sz="2400" i="1" dirty="0">
                <a:solidFill>
                  <a:srgbClr val="FF0000"/>
                </a:solidFill>
                <a:latin typeface="微软雅黑" panose="020B0503020204020204" pitchFamily="34" charset="-122"/>
                <a:ea typeface="微软雅黑" panose="020B0503020204020204" pitchFamily="34" charset="-122"/>
              </a:rPr>
              <a:t>x</a:t>
            </a:r>
            <a:r>
              <a:rPr lang="en-US" altLang="zh-CN" sz="2400" dirty="0">
                <a:solidFill>
                  <a:srgbClr val="FF0000"/>
                </a:solidFill>
                <a:latin typeface="微软雅黑" panose="020B0503020204020204" pitchFamily="34" charset="-122"/>
                <a:ea typeface="微软雅黑" panose="020B0503020204020204" pitchFamily="34" charset="-122"/>
              </a:rPr>
              <a:t>=0</a:t>
            </a:r>
            <a:r>
              <a:rPr lang="zh-CN" altLang="en-US" sz="2400" dirty="0">
                <a:solidFill>
                  <a:srgbClr val="000000"/>
                </a:solidFill>
                <a:latin typeface="微软雅黑" panose="020B0503020204020204" pitchFamily="34" charset="-122"/>
                <a:ea typeface="微软雅黑" panose="020B0503020204020204" pitchFamily="34" charset="-122"/>
              </a:rPr>
              <a:t>和</a:t>
            </a:r>
            <a:r>
              <a:rPr lang="en-US" altLang="zh-CN" sz="2400" dirty="0">
                <a:solidFill>
                  <a:srgbClr val="FF0000"/>
                </a:solidFill>
                <a:latin typeface="微软雅黑" panose="020B0503020204020204" pitchFamily="34" charset="-122"/>
                <a:ea typeface="微软雅黑" panose="020B0503020204020204" pitchFamily="34" charset="-122"/>
              </a:rPr>
              <a:t>x=</a:t>
            </a:r>
            <a:r>
              <a:rPr lang="en-US" altLang="zh-CN" sz="2400"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solidFill>
                  <a:srgbClr val="000000"/>
                </a:solidFill>
                <a:latin typeface="微软雅黑" panose="020B0503020204020204" pitchFamily="34" charset="-122"/>
                <a:ea typeface="微软雅黑" panose="020B0503020204020204" pitchFamily="34" charset="-122"/>
              </a:rPr>
              <a:t>的浓度分别为</a:t>
            </a:r>
            <a:r>
              <a:rPr lang="en-US" altLang="zh-CN" sz="2400" i="1" dirty="0">
                <a:solidFill>
                  <a:srgbClr val="FF0000"/>
                </a:solidFill>
                <a:latin typeface="微软雅黑" panose="020B0503020204020204" pitchFamily="34" charset="-122"/>
                <a:ea typeface="微软雅黑" panose="020B0503020204020204" pitchFamily="34" charset="-122"/>
              </a:rPr>
              <a:t>C</a:t>
            </a:r>
            <a:r>
              <a:rPr lang="en-US" altLang="zh-CN" sz="2400" baseline="-25000" dirty="0">
                <a:solidFill>
                  <a:srgbClr val="FF0000"/>
                </a:solidFill>
                <a:latin typeface="微软雅黑" panose="020B0503020204020204" pitchFamily="34" charset="-122"/>
                <a:ea typeface="微软雅黑" panose="020B0503020204020204" pitchFamily="34" charset="-122"/>
              </a:rPr>
              <a:t>A</a:t>
            </a:r>
            <a:r>
              <a:rPr lang="zh-CN" altLang="en-US" sz="2400" dirty="0">
                <a:solidFill>
                  <a:srgbClr val="000000"/>
                </a:solidFill>
                <a:latin typeface="微软雅黑" panose="020B0503020204020204" pitchFamily="34" charset="-122"/>
                <a:ea typeface="微软雅黑" panose="020B0503020204020204" pitchFamily="34" charset="-122"/>
              </a:rPr>
              <a:t>和</a:t>
            </a:r>
            <a:r>
              <a:rPr lang="en-US" altLang="zh-CN" sz="2400" i="1" dirty="0">
                <a:solidFill>
                  <a:srgbClr val="FF0000"/>
                </a:solidFill>
                <a:latin typeface="微软雅黑" panose="020B0503020204020204" pitchFamily="34" charset="-122"/>
                <a:ea typeface="微软雅黑" panose="020B0503020204020204" pitchFamily="34" charset="-122"/>
              </a:rPr>
              <a:t>C</a:t>
            </a:r>
            <a:r>
              <a:rPr lang="en-US" altLang="zh-CN" sz="2400" i="1" baseline="-25000" dirty="0">
                <a:solidFill>
                  <a:srgbClr val="FF0000"/>
                </a:solidFill>
                <a:latin typeface="微软雅黑" panose="020B0503020204020204" pitchFamily="34" charset="-122"/>
                <a:ea typeface="微软雅黑" panose="020B0503020204020204" pitchFamily="34" charset="-122"/>
              </a:rPr>
              <a:t>B</a:t>
            </a:r>
            <a:r>
              <a:rPr lang="zh-CN" altLang="en-US" sz="2400" dirty="0">
                <a:solidFill>
                  <a:srgbClr val="000000"/>
                </a:solidFill>
                <a:latin typeface="微软雅黑" panose="020B0503020204020204" pitchFamily="34" charset="-122"/>
                <a:ea typeface="微软雅黑" panose="020B0503020204020204" pitchFamily="34" charset="-122"/>
              </a:rPr>
              <a:t>。扩散经过相当时间后，达到稳态。</a:t>
            </a:r>
            <a:endParaRPr lang="zh-CN" altLang="en-US" sz="240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3937716" y="3990590"/>
            <a:ext cx="4759243" cy="2892053"/>
            <a:chOff x="4389226" y="4189271"/>
            <a:chExt cx="4520174" cy="2548069"/>
          </a:xfrm>
        </p:grpSpPr>
        <p:pic>
          <p:nvPicPr>
            <p:cNvPr id="10"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226" y="4189271"/>
              <a:ext cx="4180425" cy="254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389226" y="4189271"/>
              <a:ext cx="449162" cy="369332"/>
            </a:xfrm>
            <a:prstGeom prst="rect">
              <a:avLst/>
            </a:prstGeom>
          </p:spPr>
          <p:txBody>
            <a:bodyPr wrap="none">
              <a:spAutoFit/>
            </a:bodyPr>
            <a:lstStyle/>
            <a:p>
              <a:r>
                <a:rPr lang="en-US" altLang="zh-CN" b="1" i="1" dirty="0">
                  <a:solidFill>
                    <a:srgbClr val="FF0000"/>
                  </a:solidFill>
                  <a:latin typeface="Times New Roman" panose="02020603050405020304" pitchFamily="18" charset="0"/>
                  <a:ea typeface="华文新魏" panose="02010800040101010101" pitchFamily="2" charset="-122"/>
                </a:rPr>
                <a:t>C</a:t>
              </a:r>
              <a:r>
                <a:rPr lang="en-US" altLang="zh-CN" b="1" baseline="-25000" dirty="0">
                  <a:solidFill>
                    <a:srgbClr val="FF0000"/>
                  </a:solidFill>
                  <a:latin typeface="Times New Roman" panose="02020603050405020304" pitchFamily="18" charset="0"/>
                  <a:ea typeface="华文新魏" panose="02010800040101010101" pitchFamily="2" charset="-122"/>
                </a:rPr>
                <a:t>A</a:t>
              </a:r>
              <a:endParaRPr lang="zh-CN" altLang="en-US" b="1" dirty="0"/>
            </a:p>
          </p:txBody>
        </p:sp>
        <p:sp>
          <p:nvSpPr>
            <p:cNvPr id="3" name="矩形 2"/>
            <p:cNvSpPr/>
            <p:nvPr/>
          </p:nvSpPr>
          <p:spPr>
            <a:xfrm>
              <a:off x="8468254" y="5802296"/>
              <a:ext cx="441146" cy="369332"/>
            </a:xfrm>
            <a:prstGeom prst="rect">
              <a:avLst/>
            </a:prstGeom>
          </p:spPr>
          <p:txBody>
            <a:bodyPr wrap="none">
              <a:spAutoFit/>
            </a:bodyPr>
            <a:lstStyle/>
            <a:p>
              <a:r>
                <a:rPr lang="en-US" altLang="zh-CN" b="1" i="1" dirty="0">
                  <a:solidFill>
                    <a:srgbClr val="FF0000"/>
                  </a:solidFill>
                  <a:latin typeface="Times New Roman" panose="02020603050405020304" pitchFamily="18" charset="0"/>
                  <a:ea typeface="华文新魏" panose="02010800040101010101" pitchFamily="2" charset="-122"/>
                </a:rPr>
                <a:t>C</a:t>
              </a:r>
              <a:r>
                <a:rPr lang="en-US" altLang="zh-CN" b="1" i="1" baseline="-25000" dirty="0">
                  <a:solidFill>
                    <a:srgbClr val="FF0000"/>
                  </a:solidFill>
                  <a:latin typeface="Times New Roman" panose="02020603050405020304" pitchFamily="18" charset="0"/>
                  <a:ea typeface="华文新魏" panose="02010800040101010101" pitchFamily="2" charset="-122"/>
                </a:rPr>
                <a:t>B</a:t>
              </a:r>
              <a:endParaRPr lang="zh-CN" altLang="en-US" b="1" dirty="0"/>
            </a:p>
          </p:txBody>
        </p:sp>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a:xfrm>
            <a:off x="520700" y="193675"/>
            <a:ext cx="2030413" cy="630238"/>
          </a:xfrm>
          <a:ln>
            <a:miter/>
          </a:ln>
        </p:spPr>
        <p:txBody>
          <a:bodyPr anchor="ctr"/>
          <a:lstStyle/>
          <a:p>
            <a:pPr eaLnBrk="1" hangingPunct="1">
              <a:defRPr/>
            </a:pPr>
            <a:r>
              <a:rPr lang="en-US" altLang="zh-CN" sz="2800" noProof="1">
                <a:effectLst>
                  <a:outerShdw blurRad="38100" dist="38100" dir="2700000">
                    <a:srgbClr val="C0C0C0"/>
                  </a:outerShdw>
                </a:effectLst>
                <a:latin typeface="黑体" panose="02010609060101010101" pitchFamily="2" charset="-122"/>
                <a:ea typeface="黑体" panose="02010609060101010101" pitchFamily="2" charset="-122"/>
              </a:rPr>
              <a:t>Example 3</a:t>
            </a:r>
            <a:endParaRPr lang="en-US" altLang="zh-CN" sz="2800" noProof="1">
              <a:effectLst>
                <a:outerShdw blurRad="38100" dist="38100" dir="2700000">
                  <a:srgbClr val="C0C0C0"/>
                </a:outerShdw>
              </a:effectLst>
              <a:latin typeface="黑体" panose="02010609060101010101" pitchFamily="2" charset="-122"/>
              <a:ea typeface="黑体" panose="02010609060101010101" pitchFamily="2" charset="-122"/>
            </a:endParaRPr>
          </a:p>
        </p:txBody>
      </p:sp>
      <p:sp>
        <p:nvSpPr>
          <p:cNvPr id="36867" name="Text Box 3"/>
          <p:cNvSpPr txBox="1">
            <a:spLocks noChangeArrowheads="1"/>
          </p:cNvSpPr>
          <p:nvPr/>
        </p:nvSpPr>
        <p:spPr bwMode="auto">
          <a:xfrm>
            <a:off x="604838" y="823913"/>
            <a:ext cx="7932738"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dirty="0">
                <a:latin typeface="Times New Roman" panose="02020603050405020304" pitchFamily="18" charset="0"/>
              </a:rPr>
              <a:t>    Devices such as transistors are made by doping </a:t>
            </a:r>
            <a:r>
              <a:rPr lang="en-US" altLang="zh-CN" sz="2400" dirty="0" err="1">
                <a:latin typeface="Times New Roman" panose="02020603050405020304" pitchFamily="18" charset="0"/>
              </a:rPr>
              <a:t>semiconduc</a:t>
            </a:r>
            <a:r>
              <a:rPr lang="en-US" altLang="zh-CN" sz="2400" dirty="0">
                <a:latin typeface="Times New Roman" panose="02020603050405020304" pitchFamily="18" charset="0"/>
              </a:rPr>
              <a:t>-tors with different dopants to generate regions that have p- or n-type </a:t>
            </a:r>
            <a:r>
              <a:rPr lang="en-US" altLang="zh-CN" sz="2400" dirty="0" err="1">
                <a:latin typeface="Times New Roman" panose="02020603050405020304" pitchFamily="18" charset="0"/>
              </a:rPr>
              <a:t>semiconductivity</a:t>
            </a:r>
            <a:r>
              <a:rPr lang="en-US" altLang="zh-CN" sz="2400" dirty="0">
                <a:latin typeface="Times New Roman" panose="02020603050405020304" pitchFamily="18" charset="0"/>
              </a:rPr>
              <a:t>. The diffusion coefficient of </a:t>
            </a:r>
            <a:r>
              <a:rPr lang="en-US" altLang="zh-CN" sz="2400" dirty="0" err="1">
                <a:latin typeface="Times New Roman" panose="02020603050405020304" pitchFamily="18" charset="0"/>
              </a:rPr>
              <a:t>phospho-rus</a:t>
            </a:r>
            <a:r>
              <a:rPr lang="en-US" altLang="zh-CN" sz="2400" dirty="0">
                <a:latin typeface="Times New Roman" panose="02020603050405020304" pitchFamily="18" charset="0"/>
              </a:rPr>
              <a:t> (P) in Si is </a:t>
            </a:r>
            <a:r>
              <a:rPr lang="en-US" altLang="zh-CN" sz="2400" i="1" dirty="0">
                <a:latin typeface="Times New Roman" panose="02020603050405020304" pitchFamily="18" charset="0"/>
              </a:rPr>
              <a:t>D</a:t>
            </a:r>
            <a:r>
              <a:rPr lang="en-US" altLang="zh-CN" sz="2400" dirty="0">
                <a:latin typeface="Times New Roman" panose="02020603050405020304" pitchFamily="18" charset="0"/>
              </a:rPr>
              <a:t> = 6.5×10</a:t>
            </a:r>
            <a:r>
              <a:rPr lang="zh-CN" altLang="en-US" sz="2400" baseline="30000" dirty="0">
                <a:latin typeface="Times New Roman" panose="02020603050405020304" pitchFamily="18" charset="0"/>
              </a:rPr>
              <a:t>－</a:t>
            </a:r>
            <a:r>
              <a:rPr lang="en-US" altLang="zh-CN" sz="2400" baseline="30000" dirty="0">
                <a:latin typeface="Times New Roman" panose="02020603050405020304" pitchFamily="18" charset="0"/>
              </a:rPr>
              <a:t>13</a:t>
            </a:r>
            <a:r>
              <a:rPr lang="en-US" altLang="zh-CN" sz="2400" dirty="0">
                <a:latin typeface="Times New Roman" panose="02020603050405020304" pitchFamily="18" charset="0"/>
              </a:rPr>
              <a:t> cm</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/s at a temperature of 1100 </a:t>
            </a:r>
            <a:r>
              <a:rPr lang="en-US" altLang="zh-CN" sz="2400" dirty="0">
                <a:latin typeface="宋体" panose="02010600030101010101" pitchFamily="2" charset="-122"/>
              </a:rPr>
              <a:t>℃</a:t>
            </a:r>
            <a:r>
              <a:rPr lang="en-US" altLang="zh-CN" sz="2400" dirty="0">
                <a:latin typeface="Times New Roman" panose="02020603050405020304" pitchFamily="18" charset="0"/>
              </a:rPr>
              <a:t>. Assume the source provides a surface concentration of 10</a:t>
            </a:r>
            <a:r>
              <a:rPr lang="en-US" altLang="zh-CN" sz="2400" baseline="30000" dirty="0">
                <a:latin typeface="Times New Roman" panose="02020603050405020304" pitchFamily="18" charset="0"/>
              </a:rPr>
              <a:t>20</a:t>
            </a:r>
            <a:r>
              <a:rPr lang="en-US" altLang="zh-CN" sz="2400" dirty="0">
                <a:latin typeface="Times New Roman" panose="02020603050405020304" pitchFamily="18" charset="0"/>
              </a:rPr>
              <a:t> atoms/cm</a:t>
            </a:r>
            <a:r>
              <a:rPr lang="en-US" altLang="zh-CN" sz="2400" baseline="30000" dirty="0">
                <a:latin typeface="Times New Roman" panose="02020603050405020304" pitchFamily="18" charset="0"/>
              </a:rPr>
              <a:t>3</a:t>
            </a:r>
            <a:r>
              <a:rPr lang="en-US" altLang="zh-CN" sz="2400" dirty="0">
                <a:latin typeface="Times New Roman" panose="02020603050405020304" pitchFamily="18" charset="0"/>
              </a:rPr>
              <a:t> and the diffusion time is one hour. Assume that the silicon wafer contains no P to begin with.</a:t>
            </a:r>
            <a:endParaRPr lang="en-US" altLang="zh-CN" sz="2400" dirty="0">
              <a:latin typeface="Times New Roman" panose="02020603050405020304" pitchFamily="18" charset="0"/>
            </a:endParaRPr>
          </a:p>
        </p:txBody>
      </p:sp>
      <p:sp>
        <p:nvSpPr>
          <p:cNvPr id="36868" name="Text Box 4"/>
          <p:cNvSpPr txBox="1">
            <a:spLocks noChangeArrowheads="1"/>
          </p:cNvSpPr>
          <p:nvPr/>
        </p:nvSpPr>
        <p:spPr bwMode="auto">
          <a:xfrm>
            <a:off x="604838" y="3570288"/>
            <a:ext cx="7932737"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Tx/>
              <a:buFont typeface="Arial" panose="020B0604020202020204" pitchFamily="34" charset="0"/>
              <a:buAutoNum type="alphaLcParenBoth"/>
            </a:pPr>
            <a:r>
              <a:rPr lang="en-US" altLang="zh-CN" sz="2400" dirty="0">
                <a:latin typeface="Times New Roman" panose="02020603050405020304" pitchFamily="18" charset="0"/>
              </a:rPr>
              <a:t>Calculate the depth at which the concentration of P will be 10</a:t>
            </a:r>
            <a:r>
              <a:rPr lang="en-US" altLang="zh-CN" sz="2400" baseline="30000" dirty="0">
                <a:latin typeface="Times New Roman" panose="02020603050405020304" pitchFamily="18" charset="0"/>
              </a:rPr>
              <a:t>18 </a:t>
            </a:r>
            <a:r>
              <a:rPr lang="en-US" altLang="zh-CN" sz="2400" dirty="0">
                <a:latin typeface="Times New Roman" panose="02020603050405020304" pitchFamily="18" charset="0"/>
              </a:rPr>
              <a:t>atoms/cm</a:t>
            </a:r>
            <a:r>
              <a:rPr lang="en-US" altLang="zh-CN" sz="2400" baseline="30000" dirty="0">
                <a:latin typeface="Times New Roman" panose="02020603050405020304" pitchFamily="18" charset="0"/>
              </a:rPr>
              <a:t>3</a:t>
            </a:r>
            <a:r>
              <a:rPr lang="en-US" altLang="zh-CN" sz="2400" dirty="0">
                <a:latin typeface="Times New Roman" panose="02020603050405020304" pitchFamily="18" charset="0"/>
              </a:rPr>
              <a:t>. State any assumptions you have made while solving this problem.</a:t>
            </a:r>
            <a:endParaRPr lang="en-US" altLang="zh-CN" sz="2400" dirty="0">
              <a:latin typeface="Times New Roman" panose="02020603050405020304" pitchFamily="18" charset="0"/>
            </a:endParaRPr>
          </a:p>
          <a:p>
            <a:pPr eaLnBrk="1" hangingPunct="1">
              <a:lnSpc>
                <a:spcPct val="90000"/>
              </a:lnSpc>
              <a:spcBef>
                <a:spcPct val="35000"/>
              </a:spcBef>
              <a:buClrTx/>
              <a:buFont typeface="Arial" panose="020B0604020202020204" pitchFamily="34" charset="0"/>
              <a:buAutoNum type="alphaLcParenBoth"/>
            </a:pPr>
            <a:r>
              <a:rPr lang="en-US" altLang="zh-CN" sz="2400" dirty="0">
                <a:latin typeface="Times New Roman" panose="02020603050405020304" pitchFamily="18" charset="0"/>
              </a:rPr>
              <a:t>What will happen to the concentration profile as we cool the Si wafer containing P?</a:t>
            </a:r>
            <a:endParaRPr lang="en-US" altLang="zh-CN" sz="2400" dirty="0">
              <a:latin typeface="Times New Roman" panose="02020603050405020304" pitchFamily="18" charset="0"/>
            </a:endParaRPr>
          </a:p>
          <a:p>
            <a:pPr eaLnBrk="1" hangingPunct="1">
              <a:lnSpc>
                <a:spcPct val="90000"/>
              </a:lnSpc>
              <a:spcBef>
                <a:spcPct val="35000"/>
              </a:spcBef>
              <a:buClrTx/>
              <a:buFont typeface="Arial" panose="020B0604020202020204" pitchFamily="34" charset="0"/>
              <a:buAutoNum type="alphaLcParenBoth"/>
            </a:pPr>
            <a:r>
              <a:rPr lang="en-US" altLang="zh-CN" sz="2400" dirty="0">
                <a:latin typeface="Times New Roman" panose="02020603050405020304" pitchFamily="18" charset="0"/>
              </a:rPr>
              <a:t>What will happen if now the wafer has to be heated again for boron (B) diffusion for creating a p-type region?</a:t>
            </a:r>
            <a:endParaRPr lang="en-US" altLang="zh-CN" sz="2400" dirty="0">
              <a:latin typeface="Times New Roman" panose="02020603050405020304" pitchFamily="18" charset="0"/>
            </a:endParaRPr>
          </a:p>
        </p:txBody>
      </p:sp>
    </p:spTree>
  </p:cSld>
  <p:clrMapOvr>
    <a:masterClrMapping/>
  </p:clrMapOvr>
  <p:transition>
    <p:comb/>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 descr="杂质掺杂的两种方法"/>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0" y="1560513"/>
            <a:ext cx="5330825"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文本框 2"/>
          <p:cNvSpPr txBox="1">
            <a:spLocks noChangeArrowheads="1"/>
          </p:cNvSpPr>
          <p:nvPr/>
        </p:nvSpPr>
        <p:spPr bwMode="auto">
          <a:xfrm>
            <a:off x="735013" y="752475"/>
            <a:ext cx="339248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Wingdings" panose="05000000000000000000" pitchFamily="2" charset="2"/>
              <a:buChar char="u"/>
            </a:pPr>
            <a:r>
              <a:rPr lang="en-US" altLang="zh-CN" sz="2800">
                <a:latin typeface="Verdana" panose="020B0604030504040204" pitchFamily="34" charset="0"/>
                <a:sym typeface="Arial" panose="020B0604020202020204" pitchFamily="34" charset="0"/>
              </a:rPr>
              <a:t> Ways of doping</a:t>
            </a:r>
            <a:endParaRPr lang="en-US" altLang="zh-CN" sz="2800">
              <a:latin typeface="Verdana" panose="020B060403050404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p:nvPr/>
        </p:nvSpPr>
        <p:spPr>
          <a:xfrm>
            <a:off x="566738" y="490538"/>
            <a:ext cx="2606675" cy="519112"/>
          </a:xfrm>
          <a:prstGeom prst="rect">
            <a:avLst/>
          </a:prstGeom>
          <a:noFill/>
          <a:ln w="9525">
            <a:noFill/>
            <a:miter/>
          </a:ln>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5000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defRPr/>
            </a:pPr>
            <a:r>
              <a:rPr lang="en-US" sz="2800" noProof="1">
                <a:solidFill>
                  <a:schemeClr val="hlink"/>
                </a:solidFill>
                <a:effectLst>
                  <a:outerShdw blurRad="38100" dist="38100" dir="2700000" algn="tl">
                    <a:srgbClr val="C0C0C0"/>
                  </a:outerShdw>
                </a:effectLst>
                <a:latin typeface="黑体" panose="02010609060101010101" pitchFamily="2" charset="-122"/>
                <a:ea typeface="黑体" panose="02010609060101010101" pitchFamily="2" charset="-122"/>
                <a:cs typeface="宋体" panose="02010600030101010101" pitchFamily="2" charset="-122"/>
              </a:rPr>
              <a:t>Solution:</a:t>
            </a:r>
            <a:endParaRPr lang="en-US" sz="2800" noProof="1">
              <a:solidFill>
                <a:schemeClr val="hlink"/>
              </a:solidFill>
              <a:effectLst>
                <a:outerShdw blurRad="38100" dist="38100" dir="2700000" algn="tl">
                  <a:srgbClr val="C0C0C0"/>
                </a:outerShdw>
              </a:effectLst>
              <a:latin typeface="黑体" panose="02010609060101010101" pitchFamily="2" charset="-122"/>
              <a:ea typeface="黑体" panose="02010609060101010101" pitchFamily="2" charset="-122"/>
              <a:cs typeface="宋体" panose="02010600030101010101" pitchFamily="2" charset="-122"/>
            </a:endParaRPr>
          </a:p>
        </p:txBody>
      </p:sp>
      <p:sp>
        <p:nvSpPr>
          <p:cNvPr id="41987" name="Text Box 3"/>
          <p:cNvSpPr txBox="1">
            <a:spLocks noChangeArrowheads="1"/>
          </p:cNvSpPr>
          <p:nvPr/>
        </p:nvSpPr>
        <p:spPr bwMode="auto">
          <a:xfrm>
            <a:off x="604838" y="1195388"/>
            <a:ext cx="787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0850" indent="-45085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(a) We can use one of the solutions to Fick</a:t>
            </a:r>
            <a:r>
              <a:rPr lang="en-US" altLang="zh-CN" sz="2400"/>
              <a:t>’</a:t>
            </a:r>
            <a:r>
              <a:rPr lang="en-US" altLang="zh-CN" sz="2400">
                <a:latin typeface="Times New Roman" panose="02020603050405020304" pitchFamily="18" charset="0"/>
              </a:rPr>
              <a:t>s  second law:</a:t>
            </a:r>
            <a:endParaRPr lang="en-US" altLang="zh-CN" sz="2400">
              <a:latin typeface="Times New Roman" panose="02020603050405020304" pitchFamily="18" charset="0"/>
            </a:endParaRPr>
          </a:p>
        </p:txBody>
      </p:sp>
      <p:graphicFrame>
        <p:nvGraphicFramePr>
          <p:cNvPr id="41988" name="对象 34819"/>
          <p:cNvGraphicFramePr>
            <a:graphicFrameLocks noChangeAspect="1"/>
          </p:cNvGraphicFramePr>
          <p:nvPr/>
        </p:nvGraphicFramePr>
        <p:xfrm>
          <a:off x="1347788" y="1760538"/>
          <a:ext cx="2730500" cy="893762"/>
        </p:xfrm>
        <a:graphic>
          <a:graphicData uri="http://schemas.openxmlformats.org/presentationml/2006/ole">
            <mc:AlternateContent xmlns:mc="http://schemas.openxmlformats.org/markup-compatibility/2006">
              <mc:Choice xmlns:v="urn:schemas-microsoft-com:vml" Requires="v">
                <p:oleObj spid="_x0000_s396584" name="" r:id="rId1" imgW="1191895" imgH="329565" progId="Equation.3">
                  <p:embed/>
                </p:oleObj>
              </mc:Choice>
              <mc:Fallback>
                <p:oleObj name="" r:id="rId1" imgW="1191895" imgH="329565" progId="Equation.3">
                  <p:embed/>
                  <p:pic>
                    <p:nvPicPr>
                      <p:cNvPr id="0" name="对象 348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1760538"/>
                        <a:ext cx="273050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89" name="对象 34820"/>
          <p:cNvGraphicFramePr>
            <a:graphicFrameLocks noChangeAspect="1"/>
          </p:cNvGraphicFramePr>
          <p:nvPr/>
        </p:nvGraphicFramePr>
        <p:xfrm>
          <a:off x="2371725" y="2671763"/>
          <a:ext cx="3694113" cy="1139825"/>
        </p:xfrm>
        <a:graphic>
          <a:graphicData uri="http://schemas.openxmlformats.org/presentationml/2006/ole">
            <mc:AlternateContent xmlns:mc="http://schemas.openxmlformats.org/markup-compatibility/2006">
              <mc:Choice xmlns:v="urn:schemas-microsoft-com:vml" Requires="v">
                <p:oleObj spid="_x0000_s396585" name="" r:id="rId3" imgW="1487170" imgH="399415" progId="Equation.DSMT4">
                  <p:embed/>
                </p:oleObj>
              </mc:Choice>
              <mc:Fallback>
                <p:oleObj name="" r:id="rId3" imgW="1487170" imgH="399415" progId="Equation.DSMT4">
                  <p:embed/>
                  <p:pic>
                    <p:nvPicPr>
                      <p:cNvPr id="0" name="对象 348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725" y="2671763"/>
                        <a:ext cx="369411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990" name="对象 34821"/>
          <p:cNvGraphicFramePr>
            <a:graphicFrameLocks noChangeAspect="1"/>
          </p:cNvGraphicFramePr>
          <p:nvPr/>
        </p:nvGraphicFramePr>
        <p:xfrm>
          <a:off x="1385888" y="3879850"/>
          <a:ext cx="5137150" cy="2235200"/>
        </p:xfrm>
        <a:graphic>
          <a:graphicData uri="http://schemas.openxmlformats.org/presentationml/2006/ole">
            <mc:AlternateContent xmlns:mc="http://schemas.openxmlformats.org/markup-compatibility/2006">
              <mc:Choice xmlns:v="urn:schemas-microsoft-com:vml" Requires="v">
                <p:oleObj spid="_x0000_s396586" name="" r:id="rId5" imgW="2315210" imgH="955040" progId="Equation.3">
                  <p:embed/>
                </p:oleObj>
              </mc:Choice>
              <mc:Fallback>
                <p:oleObj name="" r:id="rId5" imgW="2315210" imgH="955040" progId="Equation.3">
                  <p:embed/>
                  <p:pic>
                    <p:nvPicPr>
                      <p:cNvPr id="0" name="对象 348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5888" y="3879850"/>
                        <a:ext cx="513715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5"/>
          <p:cNvSpPr txBox="1">
            <a:spLocks noChangeArrowheads="1"/>
          </p:cNvSpPr>
          <p:nvPr/>
        </p:nvSpPr>
        <p:spPr bwMode="auto">
          <a:xfrm>
            <a:off x="803275" y="1792288"/>
            <a:ext cx="54610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From the error function values in Table,</a:t>
            </a:r>
            <a:endParaRPr lang="en-US" altLang="zh-CN" sz="2400">
              <a:latin typeface="Times New Roman" panose="02020603050405020304" pitchFamily="18" charset="0"/>
            </a:endParaRPr>
          </a:p>
          <a:p>
            <a:pPr eaLnBrk="1" hangingPunct="1">
              <a:spcBef>
                <a:spcPct val="35000"/>
              </a:spcBef>
              <a:buClrTx/>
              <a:buFont typeface="Arial" panose="020B0604020202020204" pitchFamily="34" charset="0"/>
              <a:buNone/>
            </a:pPr>
            <a:r>
              <a:rPr lang="en-US" altLang="zh-CN" sz="2400">
                <a:latin typeface="Times New Roman" panose="02020603050405020304" pitchFamily="18" charset="0"/>
              </a:rPr>
              <a:t>If erf(z) = 0.99, z = 1.82, therefore,</a:t>
            </a:r>
            <a:endParaRPr lang="en-US" altLang="zh-CN" sz="2400">
              <a:latin typeface="Times New Roman" panose="02020603050405020304" pitchFamily="18" charset="0"/>
            </a:endParaRPr>
          </a:p>
        </p:txBody>
      </p:sp>
      <p:graphicFrame>
        <p:nvGraphicFramePr>
          <p:cNvPr id="43011" name="对象 35842"/>
          <p:cNvGraphicFramePr>
            <a:graphicFrameLocks noChangeAspect="1"/>
          </p:cNvGraphicFramePr>
          <p:nvPr/>
        </p:nvGraphicFramePr>
        <p:xfrm>
          <a:off x="2657475" y="3006725"/>
          <a:ext cx="2184400" cy="769938"/>
        </p:xfrm>
        <a:graphic>
          <a:graphicData uri="http://schemas.openxmlformats.org/presentationml/2006/ole">
            <mc:AlternateContent xmlns:mc="http://schemas.openxmlformats.org/markup-compatibility/2006">
              <mc:Choice xmlns:v="urn:schemas-microsoft-com:vml" Requires="v">
                <p:oleObj spid="_x0000_s397510" name="" r:id="rId1" imgW="943610" imgH="271780" progId="Equation.3">
                  <p:embed/>
                </p:oleObj>
              </mc:Choice>
              <mc:Fallback>
                <p:oleObj name="" r:id="rId1" imgW="943610" imgH="271780" progId="Equation.3">
                  <p:embed/>
                  <p:pic>
                    <p:nvPicPr>
                      <p:cNvPr id="0" name="对象 358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75" y="3006725"/>
                        <a:ext cx="2184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2" name="Text Box 7"/>
          <p:cNvSpPr txBox="1">
            <a:spLocks noChangeArrowheads="1"/>
          </p:cNvSpPr>
          <p:nvPr/>
        </p:nvSpPr>
        <p:spPr bwMode="auto">
          <a:xfrm>
            <a:off x="1009650" y="3878263"/>
            <a:ext cx="86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so</a:t>
            </a:r>
            <a:endParaRPr lang="en-US" altLang="zh-CN" sz="2400">
              <a:latin typeface="Times New Roman" panose="02020603050405020304" pitchFamily="18" charset="0"/>
            </a:endParaRPr>
          </a:p>
        </p:txBody>
      </p:sp>
      <p:graphicFrame>
        <p:nvGraphicFramePr>
          <p:cNvPr id="43013" name="对象 35844"/>
          <p:cNvGraphicFramePr>
            <a:graphicFrameLocks noChangeAspect="1"/>
          </p:cNvGraphicFramePr>
          <p:nvPr/>
        </p:nvGraphicFramePr>
        <p:xfrm>
          <a:off x="2622550" y="4456113"/>
          <a:ext cx="2259013" cy="942975"/>
        </p:xfrm>
        <a:graphic>
          <a:graphicData uri="http://schemas.openxmlformats.org/presentationml/2006/ole">
            <mc:AlternateContent xmlns:mc="http://schemas.openxmlformats.org/markup-compatibility/2006">
              <mc:Choice xmlns:v="urn:schemas-microsoft-com:vml" Requires="v">
                <p:oleObj spid="_x0000_s397511" name="" r:id="rId3" imgW="977900" imgH="358775" progId="Equation.3">
                  <p:embed/>
                </p:oleObj>
              </mc:Choice>
              <mc:Fallback>
                <p:oleObj name="" r:id="rId3" imgW="977900" imgH="358775" progId="Equation.3">
                  <p:embed/>
                  <p:pic>
                    <p:nvPicPr>
                      <p:cNvPr id="0" name="对象 358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550" y="4456113"/>
                        <a:ext cx="2259013"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650875" y="1624013"/>
            <a:ext cx="78708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The main assumptions we made are (i) the </a:t>
            </a:r>
            <a:r>
              <a:rPr lang="en-US" altLang="zh-CN" sz="2400" i="1">
                <a:latin typeface="Times New Roman" panose="02020603050405020304" pitchFamily="18" charset="0"/>
              </a:rPr>
              <a:t>D</a:t>
            </a:r>
            <a:r>
              <a:rPr lang="en-US" altLang="zh-CN" sz="2400">
                <a:latin typeface="Times New Roman" panose="02020603050405020304" pitchFamily="18" charset="0"/>
              </a:rPr>
              <a:t> value does not change while phosphorus (P) gets incorporated in the silicon wafer and (ii) the diffusion of P is only in one dimension (i.e., we ignore any lateral diffusion).</a:t>
            </a:r>
            <a:endParaRPr lang="en-US" altLang="zh-CN" sz="2400">
              <a:latin typeface="Times New Roman" panose="02020603050405020304" pitchFamily="18" charset="0"/>
            </a:endParaRPr>
          </a:p>
        </p:txBody>
      </p:sp>
      <p:sp>
        <p:nvSpPr>
          <p:cNvPr id="44035" name="Text Box 8"/>
          <p:cNvSpPr txBox="1">
            <a:spLocks noChangeArrowheads="1"/>
          </p:cNvSpPr>
          <p:nvPr/>
        </p:nvSpPr>
        <p:spPr bwMode="auto">
          <a:xfrm>
            <a:off x="676275" y="3376613"/>
            <a:ext cx="7885113"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0850" indent="-45085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dirty="0">
                <a:latin typeface="Times New Roman" panose="02020603050405020304" pitchFamily="18" charset="0"/>
              </a:rPr>
              <a:t>(b) When the wafer is cooled down to room temperature, the profile will essentially stay the same. Thus, at room </a:t>
            </a:r>
            <a:r>
              <a:rPr lang="en-US" altLang="zh-CN" sz="2400" dirty="0" err="1">
                <a:latin typeface="Times New Roman" panose="02020603050405020304" pitchFamily="18" charset="0"/>
              </a:rPr>
              <a:t>tempe-rature</a:t>
            </a:r>
            <a:r>
              <a:rPr lang="en-US" altLang="zh-CN" sz="2400" dirty="0">
                <a:latin typeface="Times New Roman" panose="02020603050405020304" pitchFamily="18" charset="0"/>
              </a:rPr>
              <a:t> we will have essentially the same distribution of P as we had at 1100</a:t>
            </a:r>
            <a:r>
              <a:rPr lang="en-US" altLang="zh-CN" sz="2400" dirty="0">
                <a:latin typeface="宋体" panose="02010600030101010101" pitchFamily="2" charset="-122"/>
              </a:rPr>
              <a:t>℃</a:t>
            </a:r>
            <a:r>
              <a:rPr lang="en-US" altLang="zh-CN" sz="2400" dirty="0">
                <a:latin typeface="Times New Roman" panose="02020603050405020304" pitchFamily="18" charset="0"/>
              </a:rPr>
              <a:t>. The temperature has a strong effect on the diffusion process and, as we cool the wafer down, the diffusion rate drops substantially and hence the profile remains constant.</a:t>
            </a:r>
            <a:endParaRPr lang="en-US" altLang="zh-CN" sz="2400" dirty="0">
              <a:latin typeface="Times New Roman" panose="02020603050405020304" pitchFamily="18" charset="0"/>
            </a:endParaRPr>
          </a:p>
        </p:txBody>
      </p:sp>
      <p:sp>
        <p:nvSpPr>
          <p:cNvPr id="36868" name="直接连接符 36867"/>
          <p:cNvSpPr>
            <a:spLocks noChangeShapeType="1"/>
          </p:cNvSpPr>
          <p:nvPr/>
        </p:nvSpPr>
        <p:spPr bwMode="auto">
          <a:xfrm flipV="1">
            <a:off x="3549650" y="4867275"/>
            <a:ext cx="4651375" cy="3175"/>
          </a:xfrm>
          <a:prstGeom prst="line">
            <a:avLst/>
          </a:prstGeom>
          <a:noFill/>
          <a:ln w="15875">
            <a:solidFill>
              <a:srgbClr val="FF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869" name="直接连接符 36868"/>
          <p:cNvSpPr>
            <a:spLocks noChangeShapeType="1"/>
          </p:cNvSpPr>
          <p:nvPr/>
        </p:nvSpPr>
        <p:spPr bwMode="auto">
          <a:xfrm flipV="1">
            <a:off x="1235075" y="5240338"/>
            <a:ext cx="2509838" cy="3175"/>
          </a:xfrm>
          <a:prstGeom prst="line">
            <a:avLst/>
          </a:prstGeom>
          <a:noFill/>
          <a:ln w="15875">
            <a:solidFill>
              <a:srgbClr val="FF00FF"/>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anim calcmode="lin" valueType="num">
                                      <p:cBhvr>
                                        <p:cTn id="7" dur="500" fill="hold"/>
                                        <p:tgtEl>
                                          <p:spTgt spid="36868"/>
                                        </p:tgtEl>
                                        <p:attrNameLst>
                                          <p:attrName>ppt_w</p:attrName>
                                        </p:attrNameLst>
                                      </p:cBhvr>
                                      <p:tavLst>
                                        <p:tav tm="0">
                                          <p:val>
                                            <p:strVal val="#ppt_w*0.70"/>
                                          </p:val>
                                        </p:tav>
                                        <p:tav tm="100000">
                                          <p:val>
                                            <p:strVal val="#ppt_w"/>
                                          </p:val>
                                        </p:tav>
                                      </p:tavLst>
                                    </p:anim>
                                    <p:anim calcmode="lin" valueType="num">
                                      <p:cBhvr>
                                        <p:cTn id="8" dur="500" fill="hold"/>
                                        <p:tgtEl>
                                          <p:spTgt spid="36868"/>
                                        </p:tgtEl>
                                        <p:attrNameLst>
                                          <p:attrName>ppt_h</p:attrName>
                                        </p:attrNameLst>
                                      </p:cBhvr>
                                      <p:tavLst>
                                        <p:tav tm="0">
                                          <p:val>
                                            <p:strVal val="#ppt_h"/>
                                          </p:val>
                                        </p:tav>
                                        <p:tav tm="100000">
                                          <p:val>
                                            <p:strVal val="#ppt_h"/>
                                          </p:val>
                                        </p:tav>
                                      </p:tavLst>
                                    </p:anim>
                                    <p:animEffect transition="in" filter="fade">
                                      <p:cBhvr>
                                        <p:cTn id="9" dur="500"/>
                                        <p:tgtEl>
                                          <p:spTgt spid="36868"/>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36869"/>
                                        </p:tgtEl>
                                        <p:attrNameLst>
                                          <p:attrName>style.visibility</p:attrName>
                                        </p:attrNameLst>
                                      </p:cBhvr>
                                      <p:to>
                                        <p:strVal val="visible"/>
                                      </p:to>
                                    </p:set>
                                    <p:anim calcmode="lin" valueType="num">
                                      <p:cBhvr>
                                        <p:cTn id="13" dur="500" fill="hold"/>
                                        <p:tgtEl>
                                          <p:spTgt spid="36869"/>
                                        </p:tgtEl>
                                        <p:attrNameLst>
                                          <p:attrName>ppt_w</p:attrName>
                                        </p:attrNameLst>
                                      </p:cBhvr>
                                      <p:tavLst>
                                        <p:tav tm="0">
                                          <p:val>
                                            <p:strVal val="#ppt_w*0.70"/>
                                          </p:val>
                                        </p:tav>
                                        <p:tav tm="100000">
                                          <p:val>
                                            <p:strVal val="#ppt_w"/>
                                          </p:val>
                                        </p:tav>
                                      </p:tavLst>
                                    </p:anim>
                                    <p:anim calcmode="lin" valueType="num">
                                      <p:cBhvr>
                                        <p:cTn id="14" dur="500" fill="hold"/>
                                        <p:tgtEl>
                                          <p:spTgt spid="36869"/>
                                        </p:tgtEl>
                                        <p:attrNameLst>
                                          <p:attrName>ppt_h</p:attrName>
                                        </p:attrNameLst>
                                      </p:cBhvr>
                                      <p:tavLst>
                                        <p:tav tm="0">
                                          <p:val>
                                            <p:strVal val="#ppt_h"/>
                                          </p:val>
                                        </p:tav>
                                        <p:tav tm="100000">
                                          <p:val>
                                            <p:strVal val="#ppt_h"/>
                                          </p:val>
                                        </p:tav>
                                      </p:tavLst>
                                    </p:anim>
                                    <p:animEffect transition="in" filter="fade">
                                      <p:cBhvr>
                                        <p:cTn id="15"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nvSpPr>
        <p:spPr bwMode="auto">
          <a:xfrm>
            <a:off x="561975" y="1689100"/>
            <a:ext cx="7885113"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0850" indent="-450850">
              <a:spcBef>
                <a:spcPct val="20000"/>
              </a:spcBef>
              <a:buClr>
                <a:schemeClr val="accent2"/>
              </a:buClr>
              <a:buFont typeface="Wingdings" panose="05000000000000000000" pitchFamily="2" charset="2"/>
              <a:buChar char="o"/>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 typeface="Arial" panose="020B0604020202020204" pitchFamily="34" charset="0"/>
              <a:buNone/>
            </a:pPr>
            <a:r>
              <a:rPr lang="en-US" altLang="zh-CN" sz="2400">
                <a:latin typeface="Times New Roman" panose="02020603050405020304" pitchFamily="18" charset="0"/>
              </a:rPr>
              <a:t>(c) Temperature and time have not been specified for diffusion of boron (B). These will have to be accounted for. Typical temperatures for boron (B) diffusion are between 900~1200 ℃ and we can expect that at these temperatures P diffusion will also be significant. When we heat the wafer again for boron diffusion, we will have to make sure P does not begin to substantially diffuse into parts of the wafer (dopant redistribution). We also have to ensure that boron does not get diffused into regions containing P and if it does we have to account for the effects on processing and electrical properties of the resultant device.</a:t>
            </a:r>
            <a:endParaRPr lang="en-US" altLang="zh-CN" sz="240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5"/>
          <p:cNvSpPr>
            <a:spLocks noChangeArrowheads="1"/>
          </p:cNvSpPr>
          <p:nvPr/>
        </p:nvSpPr>
        <p:spPr bwMode="auto">
          <a:xfrm>
            <a:off x="352047" y="57489"/>
            <a:ext cx="3993402"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2.3.1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一维稳态扩散</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5" name="组合 2"/>
          <p:cNvGrpSpPr/>
          <p:nvPr/>
        </p:nvGrpSpPr>
        <p:grpSpPr bwMode="auto">
          <a:xfrm>
            <a:off x="0" y="632416"/>
            <a:ext cx="8569651" cy="53956"/>
            <a:chOff x="8792" y="933034"/>
            <a:chExt cx="8241641" cy="48388"/>
          </a:xfrm>
          <a:solidFill>
            <a:schemeClr val="accent4">
              <a:lumMod val="75000"/>
            </a:schemeClr>
          </a:solidFill>
        </p:grpSpPr>
        <p:cxnSp>
          <p:nvCxnSpPr>
            <p:cNvPr id="36" name="直接连接符 35"/>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38" name="灯片编号占位符 3"/>
          <p:cNvSpPr txBox="1"/>
          <p:nvPr/>
        </p:nvSpPr>
        <p:spPr>
          <a:xfrm>
            <a:off x="8238583" y="520896"/>
            <a:ext cx="662803" cy="32398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8AC8DE-9D93-46B0-945A-F0E5CED4E6F5}" type="slidenum">
              <a:rPr lang="zh-CN" altLang="en-US" sz="1600" b="1" smtClean="0">
                <a:solidFill>
                  <a:schemeClr val="bg1"/>
                </a:solidFill>
                <a:latin typeface="Arial" panose="020B0604020202020204" pitchFamily="34" charset="0"/>
                <a:ea typeface="微软雅黑" panose="020B0503020204020204" pitchFamily="34" charset="-122"/>
                <a:cs typeface="Arial" panose="020B0604020202020204" pitchFamily="34" charset="0"/>
              </a:rPr>
            </a:fld>
            <a:endParaRPr lang="zh-CN" altLang="en-US" sz="1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Text Box 3"/>
          <p:cNvSpPr txBox="1">
            <a:spLocks noChangeArrowheads="1"/>
          </p:cNvSpPr>
          <p:nvPr/>
        </p:nvSpPr>
        <p:spPr bwMode="auto">
          <a:xfrm>
            <a:off x="13938" y="1750158"/>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smtClean="0">
                <a:solidFill>
                  <a:srgbClr val="0000FF"/>
                </a:solidFill>
              </a:rPr>
              <a:t>边界条件</a:t>
            </a:r>
            <a:r>
              <a:rPr lang="zh-CN" altLang="en-US" sz="2400" b="0" dirty="0"/>
              <a:t>：</a:t>
            </a:r>
            <a:endParaRPr lang="zh-CN" altLang="en-US" sz="2400" b="0" dirty="0"/>
          </a:p>
        </p:txBody>
      </p:sp>
      <p:graphicFrame>
        <p:nvGraphicFramePr>
          <p:cNvPr id="12" name="Object 4"/>
          <p:cNvGraphicFramePr>
            <a:graphicFrameLocks noChangeAspect="1"/>
          </p:cNvGraphicFramePr>
          <p:nvPr/>
        </p:nvGraphicFramePr>
        <p:xfrm>
          <a:off x="915638" y="2293083"/>
          <a:ext cx="1295400" cy="892175"/>
        </p:xfrm>
        <a:graphic>
          <a:graphicData uri="http://schemas.openxmlformats.org/presentationml/2006/ole">
            <mc:AlternateContent xmlns:mc="http://schemas.openxmlformats.org/markup-compatibility/2006">
              <mc:Choice xmlns:v="urn:schemas-microsoft-com:vml" Requires="v">
                <p:oleObj spid="_x0000_s407684" name="公式" r:id="rId1" imgW="774065" imgH="533400" progId="Equation.3">
                  <p:embed/>
                </p:oleObj>
              </mc:Choice>
              <mc:Fallback>
                <p:oleObj name="公式" r:id="rId1" imgW="774065" imgH="5334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638" y="2293083"/>
                        <a:ext cx="12954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5"/>
          <p:cNvGrpSpPr/>
          <p:nvPr/>
        </p:nvGrpSpPr>
        <p:grpSpPr bwMode="auto">
          <a:xfrm>
            <a:off x="13938" y="1223911"/>
            <a:ext cx="4797425" cy="457200"/>
            <a:chOff x="624" y="3120"/>
            <a:chExt cx="3022" cy="288"/>
          </a:xfrm>
        </p:grpSpPr>
        <p:sp>
          <p:nvSpPr>
            <p:cNvPr id="14" name="Text Box 6"/>
            <p:cNvSpPr txBox="1">
              <a:spLocks noChangeArrowheads="1"/>
            </p:cNvSpPr>
            <p:nvPr/>
          </p:nvSpPr>
          <p:spPr bwMode="auto">
            <a:xfrm>
              <a:off x="624" y="3120"/>
              <a:ext cx="2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0" dirty="0"/>
                <a:t>根据稳态扩散的条件，有：</a:t>
              </a:r>
              <a:endParaRPr lang="zh-CN" altLang="en-US" sz="2400" b="0" dirty="0"/>
            </a:p>
          </p:txBody>
        </p:sp>
        <p:graphicFrame>
          <p:nvGraphicFramePr>
            <p:cNvPr id="15" name="Object 7"/>
            <p:cNvGraphicFramePr>
              <a:graphicFrameLocks noChangeAspect="1"/>
            </p:cNvGraphicFramePr>
            <p:nvPr/>
          </p:nvGraphicFramePr>
          <p:xfrm>
            <a:off x="2945" y="3192"/>
            <a:ext cx="701" cy="186"/>
          </p:xfrm>
          <a:graphic>
            <a:graphicData uri="http://schemas.openxmlformats.org/presentationml/2006/ole">
              <mc:AlternateContent xmlns:mc="http://schemas.openxmlformats.org/markup-compatibility/2006">
                <mc:Choice xmlns:v="urn:schemas-microsoft-com:vml" Requires="v">
                  <p:oleObj spid="_x0000_s407685" name="Equation" r:id="rId3" imgW="672465" imgH="177800" progId="Equation.3">
                    <p:embed/>
                  </p:oleObj>
                </mc:Choice>
                <mc:Fallback>
                  <p:oleObj name="Equation" r:id="rId3" imgW="672465" imgH="177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5" y="3192"/>
                          <a:ext cx="701"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 name="Object 8"/>
          <p:cNvGraphicFramePr>
            <a:graphicFrameLocks noChangeAspect="1"/>
          </p:cNvGraphicFramePr>
          <p:nvPr/>
        </p:nvGraphicFramePr>
        <p:xfrm>
          <a:off x="447675" y="3255974"/>
          <a:ext cx="2613025" cy="682625"/>
        </p:xfrm>
        <a:graphic>
          <a:graphicData uri="http://schemas.openxmlformats.org/presentationml/2006/ole">
            <mc:AlternateContent xmlns:mc="http://schemas.openxmlformats.org/markup-compatibility/2006">
              <mc:Choice xmlns:v="urn:schemas-microsoft-com:vml" Requires="v">
                <p:oleObj spid="_x0000_s407686" name="Equation" r:id="rId5" imgW="1511300" imgH="393700" progId="Equation.3">
                  <p:embed/>
                </p:oleObj>
              </mc:Choice>
              <mc:Fallback>
                <p:oleObj name="Equation" r:id="rId5" imgW="1511300" imgH="3937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75" y="3255974"/>
                        <a:ext cx="2613025"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9"/>
          <p:cNvSpPr txBox="1">
            <a:spLocks noChangeArrowheads="1"/>
          </p:cNvSpPr>
          <p:nvPr/>
        </p:nvSpPr>
        <p:spPr bwMode="auto">
          <a:xfrm>
            <a:off x="-28575" y="3870735"/>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a:sym typeface="Symbol" panose="05050102010706020507" pitchFamily="18" charset="2"/>
              </a:rPr>
              <a:t>  </a:t>
            </a:r>
            <a:r>
              <a:rPr lang="zh-CN" altLang="en-US" sz="2400" b="0">
                <a:sym typeface="Symbol" panose="05050102010706020507" pitchFamily="18" charset="2"/>
              </a:rPr>
              <a:t>浓度</a:t>
            </a:r>
            <a:r>
              <a:rPr lang="en-US" altLang="zh-CN" sz="2400" b="0">
                <a:sym typeface="Symbol" panose="05050102010706020507" pitchFamily="18" charset="2"/>
              </a:rPr>
              <a:t>C</a:t>
            </a:r>
            <a:r>
              <a:rPr lang="zh-CN" altLang="en-US" sz="2400" b="0">
                <a:sym typeface="Symbol" panose="05050102010706020507" pitchFamily="18" charset="2"/>
              </a:rPr>
              <a:t>的表达式为：</a:t>
            </a:r>
            <a:endParaRPr lang="zh-CN" altLang="en-US" sz="2400" b="0"/>
          </a:p>
        </p:txBody>
      </p:sp>
      <p:graphicFrame>
        <p:nvGraphicFramePr>
          <p:cNvPr id="18" name="Object 10"/>
          <p:cNvGraphicFramePr>
            <a:graphicFrameLocks noChangeAspect="1"/>
          </p:cNvGraphicFramePr>
          <p:nvPr/>
        </p:nvGraphicFramePr>
        <p:xfrm>
          <a:off x="3060700" y="3818348"/>
          <a:ext cx="2244725" cy="627062"/>
        </p:xfrm>
        <a:graphic>
          <a:graphicData uri="http://schemas.openxmlformats.org/presentationml/2006/ole">
            <mc:AlternateContent xmlns:mc="http://schemas.openxmlformats.org/markup-compatibility/2006">
              <mc:Choice xmlns:v="urn:schemas-microsoft-com:vml" Requires="v">
                <p:oleObj spid="_x0000_s407687" name="Equation" r:id="rId7" imgW="1409065" imgH="393700" progId="Equation.3">
                  <p:embed/>
                </p:oleObj>
              </mc:Choice>
              <mc:Fallback>
                <p:oleObj name="Equation" r:id="rId7" imgW="1409065" imgH="3937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0700" y="3818348"/>
                        <a:ext cx="2244725"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1"/>
          <p:cNvSpPr txBox="1">
            <a:spLocks noChangeArrowheads="1"/>
          </p:cNvSpPr>
          <p:nvPr/>
        </p:nvSpPr>
        <p:spPr bwMode="auto">
          <a:xfrm>
            <a:off x="0" y="4404135"/>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a:sym typeface="Symbol" panose="05050102010706020507" pitchFamily="18" charset="2"/>
              </a:rPr>
              <a:t>  </a:t>
            </a:r>
            <a:r>
              <a:rPr lang="zh-CN" altLang="en-US" sz="2400" b="0">
                <a:sym typeface="Symbol" panose="05050102010706020507" pitchFamily="18" charset="2"/>
              </a:rPr>
              <a:t>扩散通量 </a:t>
            </a:r>
            <a:r>
              <a:rPr lang="en-US" altLang="zh-CN" sz="2400" b="0" i="1">
                <a:sym typeface="Symbol" panose="05050102010706020507" pitchFamily="18" charset="2"/>
              </a:rPr>
              <a:t>J</a:t>
            </a:r>
            <a:r>
              <a:rPr lang="en-US" altLang="zh-CN" sz="2400" b="0">
                <a:sym typeface="Symbol" panose="05050102010706020507" pitchFamily="18" charset="2"/>
              </a:rPr>
              <a:t> </a:t>
            </a:r>
            <a:r>
              <a:rPr lang="zh-CN" altLang="en-US" sz="2400" b="0">
                <a:sym typeface="Symbol" panose="05050102010706020507" pitchFamily="18" charset="2"/>
              </a:rPr>
              <a:t>为：</a:t>
            </a:r>
            <a:endParaRPr lang="zh-CN" altLang="en-US" sz="2400" b="0"/>
          </a:p>
        </p:txBody>
      </p:sp>
      <p:graphicFrame>
        <p:nvGraphicFramePr>
          <p:cNvPr id="20" name="Object 12"/>
          <p:cNvGraphicFramePr>
            <a:graphicFrameLocks noChangeAspect="1"/>
          </p:cNvGraphicFramePr>
          <p:nvPr/>
        </p:nvGraphicFramePr>
        <p:xfrm>
          <a:off x="511175" y="4947060"/>
          <a:ext cx="2895600" cy="695325"/>
        </p:xfrm>
        <a:graphic>
          <a:graphicData uri="http://schemas.openxmlformats.org/presentationml/2006/ole">
            <mc:AlternateContent xmlns:mc="http://schemas.openxmlformats.org/markup-compatibility/2006">
              <mc:Choice xmlns:v="urn:schemas-microsoft-com:vml" Requires="v">
                <p:oleObj spid="_x0000_s407688" name="Equation" r:id="rId9" imgW="1637665" imgH="393700" progId="Equation.3">
                  <p:embed/>
                </p:oleObj>
              </mc:Choice>
              <mc:Fallback>
                <p:oleObj name="Equation" r:id="rId9" imgW="1637665" imgH="3937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75" y="4947060"/>
                        <a:ext cx="2895600"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15"/>
          <p:cNvSpPr txBox="1">
            <a:spLocks noChangeArrowheads="1"/>
          </p:cNvSpPr>
          <p:nvPr/>
        </p:nvSpPr>
        <p:spPr bwMode="auto">
          <a:xfrm>
            <a:off x="-76200" y="697665"/>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用</a:t>
            </a:r>
            <a:r>
              <a:rPr lang="en-US" altLang="zh-CN" sz="2400" b="1" dirty="0">
                <a:latin typeface="微软雅黑" panose="020B0503020204020204" pitchFamily="34" charset="-122"/>
                <a:ea typeface="微软雅黑" panose="020B0503020204020204" pitchFamily="34" charset="-122"/>
              </a:rPr>
              <a:t>Fick</a:t>
            </a:r>
            <a:r>
              <a:rPr lang="zh-CN" altLang="en-US" sz="2400" b="1" dirty="0">
                <a:latin typeface="微软雅黑" panose="020B0503020204020204" pitchFamily="34" charset="-122"/>
                <a:ea typeface="微软雅黑" panose="020B0503020204020204" pitchFamily="34" charset="-122"/>
              </a:rPr>
              <a:t>第一定律来求解：</a:t>
            </a:r>
            <a:endParaRPr lang="zh-CN" altLang="en-US" sz="2400" b="1" dirty="0">
              <a:latin typeface="微软雅黑" panose="020B0503020204020204" pitchFamily="34" charset="-122"/>
              <a:ea typeface="微软雅黑" panose="020B0503020204020204" pitchFamily="34" charset="-122"/>
            </a:endParaRPr>
          </a:p>
        </p:txBody>
      </p:sp>
      <p:sp>
        <p:nvSpPr>
          <p:cNvPr id="22" name="Text Box 29"/>
          <p:cNvSpPr txBox="1">
            <a:spLocks noChangeArrowheads="1"/>
          </p:cNvSpPr>
          <p:nvPr/>
        </p:nvSpPr>
        <p:spPr bwMode="auto">
          <a:xfrm>
            <a:off x="0" y="5650323"/>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a:sym typeface="Symbol" panose="05050102010706020507" pitchFamily="18" charset="2"/>
              </a:rPr>
              <a:t>  </a:t>
            </a:r>
            <a:r>
              <a:rPr lang="zh-CN" altLang="en-US" sz="2400" b="0">
                <a:sym typeface="Symbol" panose="05050102010706020507" pitchFamily="18" charset="2"/>
              </a:rPr>
              <a:t>单位时间内通过面积</a:t>
            </a:r>
            <a:r>
              <a:rPr lang="en-US" altLang="zh-CN" sz="2400" b="0">
                <a:sym typeface="Symbol" panose="05050102010706020507" pitchFamily="18" charset="2"/>
              </a:rPr>
              <a:t>A</a:t>
            </a:r>
            <a:r>
              <a:rPr lang="zh-CN" altLang="en-US" sz="2400" b="0">
                <a:sym typeface="Symbol" panose="05050102010706020507" pitchFamily="18" charset="2"/>
              </a:rPr>
              <a:t>的氢气量为：</a:t>
            </a:r>
            <a:endParaRPr lang="zh-CN" altLang="en-US" sz="2400" b="0"/>
          </a:p>
        </p:txBody>
      </p:sp>
      <p:graphicFrame>
        <p:nvGraphicFramePr>
          <p:cNvPr id="23" name="Object 30"/>
          <p:cNvGraphicFramePr>
            <a:graphicFrameLocks noChangeAspect="1"/>
          </p:cNvGraphicFramePr>
          <p:nvPr/>
        </p:nvGraphicFramePr>
        <p:xfrm>
          <a:off x="588963" y="6193248"/>
          <a:ext cx="2738437" cy="695325"/>
        </p:xfrm>
        <a:graphic>
          <a:graphicData uri="http://schemas.openxmlformats.org/presentationml/2006/ole">
            <mc:AlternateContent xmlns:mc="http://schemas.openxmlformats.org/markup-compatibility/2006">
              <mc:Choice xmlns:v="urn:schemas-microsoft-com:vml" Requires="v">
                <p:oleObj spid="_x0000_s407689" name="公式" r:id="rId11" imgW="1548765" imgH="393700" progId="Equation.3">
                  <p:embed/>
                </p:oleObj>
              </mc:Choice>
              <mc:Fallback>
                <p:oleObj name="公式" r:id="rId11" imgW="1548765" imgH="393700"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963" y="6193248"/>
                        <a:ext cx="2738437"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Text Box 13"/>
          <p:cNvSpPr txBox="1">
            <a:spLocks noChangeArrowheads="1"/>
          </p:cNvSpPr>
          <p:nvPr/>
        </p:nvSpPr>
        <p:spPr bwMode="auto">
          <a:xfrm>
            <a:off x="5514657" y="4753372"/>
            <a:ext cx="3276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FF0000"/>
                </a:solidFill>
                <a:latin typeface="微软雅黑" panose="020B0503020204020204" pitchFamily="34" charset="-122"/>
                <a:ea typeface="微软雅黑" panose="020B0503020204020204" pitchFamily="34" charset="-122"/>
              </a:rPr>
              <a:t>问题：</a:t>
            </a:r>
            <a:endParaRPr lang="zh-CN" altLang="en-US" sz="2400" b="1" dirty="0">
              <a:solidFill>
                <a:srgbClr val="FF0000"/>
              </a:solidFill>
              <a:latin typeface="微软雅黑" panose="020B0503020204020204" pitchFamily="34" charset="-122"/>
              <a:ea typeface="微软雅黑" panose="020B0503020204020204" pitchFamily="34" charset="-122"/>
            </a:endParaRPr>
          </a:p>
          <a:p>
            <a:pPr eaLnBrk="1" hangingPunct="1">
              <a:spcBef>
                <a:spcPct val="50000"/>
              </a:spcBef>
              <a:buFontTx/>
              <a:buNone/>
            </a:pPr>
            <a:r>
              <a:rPr lang="zh-CN" altLang="en-US" sz="2000" b="1" dirty="0">
                <a:latin typeface="微软雅黑" panose="020B0503020204020204" pitchFamily="34" charset="-122"/>
                <a:ea typeface="微软雅黑" panose="020B0503020204020204" pitchFamily="34" charset="-122"/>
              </a:rPr>
              <a:t>为了减少储存氢气的泄漏，应采取那些措施？</a:t>
            </a:r>
            <a:endParaRPr lang="zh-CN" altLang="en-US" sz="20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413375" y="913050"/>
            <a:ext cx="3276600" cy="2943757"/>
            <a:chOff x="5413375" y="913050"/>
            <a:chExt cx="3276600" cy="2943757"/>
          </a:xfrm>
        </p:grpSpPr>
        <p:grpSp>
          <p:nvGrpSpPr>
            <p:cNvPr id="24" name="Group 28"/>
            <p:cNvGrpSpPr/>
            <p:nvPr/>
          </p:nvGrpSpPr>
          <p:grpSpPr bwMode="auto">
            <a:xfrm>
              <a:off x="5413375" y="913050"/>
              <a:ext cx="3276600" cy="2943757"/>
              <a:chOff x="3787" y="289"/>
              <a:chExt cx="1531" cy="1365"/>
            </a:xfrm>
          </p:grpSpPr>
          <p:sp>
            <p:nvSpPr>
              <p:cNvPr id="25" name="Line 16"/>
              <p:cNvSpPr>
                <a:spLocks noChangeShapeType="1"/>
              </p:cNvSpPr>
              <p:nvPr/>
            </p:nvSpPr>
            <p:spPr bwMode="auto">
              <a:xfrm>
                <a:off x="4071" y="1395"/>
                <a:ext cx="1134" cy="0"/>
              </a:xfrm>
              <a:prstGeom prst="line">
                <a:avLst/>
              </a:prstGeom>
              <a:noFill/>
              <a:ln w="254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7"/>
              <p:cNvSpPr>
                <a:spLocks noChangeShapeType="1"/>
              </p:cNvSpPr>
              <p:nvPr/>
            </p:nvSpPr>
            <p:spPr bwMode="auto">
              <a:xfrm flipV="1">
                <a:off x="4075" y="374"/>
                <a:ext cx="0" cy="1021"/>
              </a:xfrm>
              <a:prstGeom prst="line">
                <a:avLst/>
              </a:prstGeom>
              <a:noFill/>
              <a:ln w="254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8"/>
              <p:cNvSpPr>
                <a:spLocks noChangeShapeType="1"/>
              </p:cNvSpPr>
              <p:nvPr/>
            </p:nvSpPr>
            <p:spPr bwMode="auto">
              <a:xfrm>
                <a:off x="4071" y="686"/>
                <a:ext cx="595" cy="312"/>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19"/>
              <p:cNvSpPr>
                <a:spLocks noChangeShapeType="1"/>
              </p:cNvSpPr>
              <p:nvPr/>
            </p:nvSpPr>
            <p:spPr bwMode="auto">
              <a:xfrm>
                <a:off x="4658" y="1010"/>
                <a:ext cx="0" cy="36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0"/>
              <p:cNvSpPr>
                <a:spLocks noChangeShapeType="1"/>
              </p:cNvSpPr>
              <p:nvPr/>
            </p:nvSpPr>
            <p:spPr bwMode="auto">
              <a:xfrm>
                <a:off x="4071" y="1002"/>
                <a:ext cx="595"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Text Box 21"/>
              <p:cNvSpPr txBox="1">
                <a:spLocks noChangeArrowheads="1"/>
              </p:cNvSpPr>
              <p:nvPr/>
            </p:nvSpPr>
            <p:spPr bwMode="auto">
              <a:xfrm>
                <a:off x="4524" y="1366"/>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dirty="0">
                    <a:sym typeface="Symbol" panose="05050102010706020507" pitchFamily="18" charset="2"/>
                  </a:rPr>
                  <a:t></a:t>
                </a:r>
                <a:endParaRPr lang="en-US" altLang="zh-CN" sz="2400" dirty="0">
                  <a:sym typeface="Symbol" panose="05050102010706020507" pitchFamily="18" charset="2"/>
                </a:endParaRPr>
              </a:p>
            </p:txBody>
          </p:sp>
          <p:sp>
            <p:nvSpPr>
              <p:cNvPr id="31" name="Text Box 22"/>
              <p:cNvSpPr txBox="1">
                <a:spLocks noChangeArrowheads="1"/>
              </p:cNvSpPr>
              <p:nvPr/>
            </p:nvSpPr>
            <p:spPr bwMode="auto">
              <a:xfrm>
                <a:off x="5091" y="1338"/>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a:sym typeface="Symbol" panose="05050102010706020507" pitchFamily="18" charset="2"/>
                  </a:rPr>
                  <a:t>x</a:t>
                </a:r>
                <a:endParaRPr lang="en-US" altLang="zh-CN" sz="2400">
                  <a:sym typeface="Symbol" panose="05050102010706020507" pitchFamily="18" charset="2"/>
                </a:endParaRPr>
              </a:p>
            </p:txBody>
          </p:sp>
          <p:sp>
            <p:nvSpPr>
              <p:cNvPr id="32" name="Text Box 23"/>
              <p:cNvSpPr txBox="1">
                <a:spLocks noChangeArrowheads="1"/>
              </p:cNvSpPr>
              <p:nvPr/>
            </p:nvSpPr>
            <p:spPr bwMode="auto">
              <a:xfrm>
                <a:off x="3816" y="289"/>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sym typeface="Symbol" panose="05050102010706020507" pitchFamily="18" charset="2"/>
                  </a:rPr>
                  <a:t>C</a:t>
                </a:r>
                <a:endParaRPr lang="en-US" altLang="zh-CN" sz="2000">
                  <a:sym typeface="Symbol" panose="05050102010706020507" pitchFamily="18" charset="2"/>
                </a:endParaRPr>
              </a:p>
            </p:txBody>
          </p:sp>
          <p:sp>
            <p:nvSpPr>
              <p:cNvPr id="33" name="Text Box 24"/>
              <p:cNvSpPr txBox="1">
                <a:spLocks noChangeArrowheads="1"/>
              </p:cNvSpPr>
              <p:nvPr/>
            </p:nvSpPr>
            <p:spPr bwMode="auto">
              <a:xfrm>
                <a:off x="3800" y="553"/>
                <a:ext cx="3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dirty="0">
                    <a:sym typeface="Symbol" panose="05050102010706020507" pitchFamily="18" charset="2"/>
                  </a:rPr>
                  <a:t>C</a:t>
                </a:r>
                <a:r>
                  <a:rPr lang="en-US" altLang="zh-CN" sz="2000" baseline="-25000" dirty="0">
                    <a:sym typeface="Symbol" panose="05050102010706020507" pitchFamily="18" charset="2"/>
                  </a:rPr>
                  <a:t>A</a:t>
                </a:r>
                <a:endParaRPr lang="en-US" altLang="zh-CN" sz="2000" dirty="0">
                  <a:sym typeface="Symbol" panose="05050102010706020507" pitchFamily="18" charset="2"/>
                </a:endParaRPr>
              </a:p>
            </p:txBody>
          </p:sp>
          <p:sp>
            <p:nvSpPr>
              <p:cNvPr id="39" name="Text Box 25"/>
              <p:cNvSpPr txBox="1">
                <a:spLocks noChangeArrowheads="1"/>
              </p:cNvSpPr>
              <p:nvPr/>
            </p:nvSpPr>
            <p:spPr bwMode="auto">
              <a:xfrm>
                <a:off x="3787" y="857"/>
                <a:ext cx="3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sym typeface="Symbol" panose="05050102010706020507" pitchFamily="18" charset="2"/>
                  </a:rPr>
                  <a:t>C</a:t>
                </a:r>
                <a:r>
                  <a:rPr lang="en-US" altLang="zh-CN" sz="2000" baseline="-25000">
                    <a:sym typeface="Symbol" panose="05050102010706020507" pitchFamily="18" charset="2"/>
                  </a:rPr>
                  <a:t>B</a:t>
                </a:r>
                <a:endParaRPr lang="en-US" altLang="zh-CN" sz="2000">
                  <a:sym typeface="Symbol" panose="05050102010706020507" pitchFamily="18" charset="2"/>
                </a:endParaRPr>
              </a:p>
            </p:txBody>
          </p:sp>
          <p:sp>
            <p:nvSpPr>
              <p:cNvPr id="40" name="Text Box 26"/>
              <p:cNvSpPr txBox="1">
                <a:spLocks noChangeArrowheads="1"/>
              </p:cNvSpPr>
              <p:nvPr/>
            </p:nvSpPr>
            <p:spPr bwMode="auto">
              <a:xfrm>
                <a:off x="3957" y="1371"/>
                <a:ext cx="2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sym typeface="Symbol" panose="05050102010706020507" pitchFamily="18" charset="2"/>
                  </a:rPr>
                  <a:t>0</a:t>
                </a:r>
                <a:endParaRPr lang="en-US" altLang="zh-CN" sz="2000">
                  <a:sym typeface="Symbol" panose="05050102010706020507" pitchFamily="18" charset="2"/>
                </a:endParaRPr>
              </a:p>
            </p:txBody>
          </p:sp>
        </p:grpSp>
        <p:graphicFrame>
          <p:nvGraphicFramePr>
            <p:cNvPr id="42" name="Object 13"/>
            <p:cNvGraphicFramePr>
              <a:graphicFrameLocks noChangeAspect="1"/>
            </p:cNvGraphicFramePr>
            <p:nvPr/>
          </p:nvGraphicFramePr>
          <p:xfrm>
            <a:off x="7026275" y="1037838"/>
            <a:ext cx="1212850" cy="621100"/>
          </p:xfrm>
          <a:graphic>
            <a:graphicData uri="http://schemas.openxmlformats.org/presentationml/2006/ole">
              <mc:AlternateContent xmlns:mc="http://schemas.openxmlformats.org/markup-compatibility/2006">
                <mc:Choice xmlns:v="urn:schemas-microsoft-com:vml" Requires="v">
                  <p:oleObj spid="_x0000_s407690" name="Equation" r:id="rId13" imgW="711200" imgH="393700" progId="Equation.3">
                    <p:embed/>
                  </p:oleObj>
                </mc:Choice>
                <mc:Fallback>
                  <p:oleObj name="Equation" r:id="rId13" imgW="711200" imgH="39370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6275" y="1037838"/>
                          <a:ext cx="1212850" cy="621100"/>
                        </a:xfrm>
                        <a:prstGeom prst="rect">
                          <a:avLst/>
                        </a:prstGeom>
                        <a:noFill/>
                        <a:ln>
                          <a:noFill/>
                        </a:ln>
                        <a:effectLst/>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left)">
                                      <p:cBhvr>
                                        <p:cTn id="6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7" grpId="0" autoUpdateAnimBg="0"/>
      <p:bldP spid="19" grpId="0" autoUpdateAnimBg="0"/>
      <p:bldP spid="22" grpId="0" autoUpdateAnimBg="0"/>
      <p:bldP spid="4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138545" y="4342765"/>
            <a:ext cx="2501900" cy="2156460"/>
            <a:chOff x="9667" y="6839"/>
            <a:chExt cx="3940" cy="3396"/>
          </a:xfrm>
        </p:grpSpPr>
        <p:sp>
          <p:nvSpPr>
            <p:cNvPr id="3" name="椭圆 25610"/>
            <p:cNvSpPr>
              <a:spLocks noChangeArrowheads="1"/>
            </p:cNvSpPr>
            <p:nvPr/>
          </p:nvSpPr>
          <p:spPr bwMode="auto">
            <a:xfrm>
              <a:off x="10047" y="6983"/>
              <a:ext cx="3561" cy="3253"/>
            </a:xfrm>
            <a:prstGeom prst="ellipse">
              <a:avLst/>
            </a:prstGeom>
            <a:pattFill prst="wdUpDiag">
              <a:fgClr>
                <a:schemeClr val="tx1"/>
              </a:fgClr>
              <a:bgClr>
                <a:schemeClr val="bg1"/>
              </a:bgClr>
            </a:pattFill>
            <a:ln w="9525">
              <a:solidFill>
                <a:schemeClr val="tx1"/>
              </a:solidFill>
              <a:round/>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4" name="椭圆 25611"/>
            <p:cNvSpPr>
              <a:spLocks noChangeArrowheads="1"/>
            </p:cNvSpPr>
            <p:nvPr/>
          </p:nvSpPr>
          <p:spPr bwMode="auto">
            <a:xfrm>
              <a:off x="10779" y="7649"/>
              <a:ext cx="2045" cy="1971"/>
            </a:xfrm>
            <a:prstGeom prst="ellipse">
              <a:avLst/>
            </a:prstGeom>
            <a:solidFill>
              <a:schemeClr val="bg1"/>
            </a:solidFill>
            <a:ln w="9525">
              <a:solidFill>
                <a:schemeClr val="tx1"/>
              </a:solidFill>
              <a:round/>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graphicFrame>
          <p:nvGraphicFramePr>
            <p:cNvPr id="5" name="对象 25612"/>
            <p:cNvGraphicFramePr>
              <a:graphicFrameLocks noChangeAspect="1"/>
            </p:cNvGraphicFramePr>
            <p:nvPr/>
          </p:nvGraphicFramePr>
          <p:xfrm>
            <a:off x="9667" y="6839"/>
            <a:ext cx="741" cy="810"/>
          </p:xfrm>
          <a:graphic>
            <a:graphicData uri="http://schemas.openxmlformats.org/presentationml/2006/ole">
              <mc:AlternateContent xmlns:mc="http://schemas.openxmlformats.org/markup-compatibility/2006">
                <mc:Choice xmlns:v="urn:schemas-microsoft-com:vml" Requires="v">
                  <p:oleObj spid="_x0000_s408709" name="" r:id="rId1" imgW="133350" imgH="161925" progId="Equation.DSMT4">
                    <p:embed/>
                  </p:oleObj>
                </mc:Choice>
                <mc:Fallback>
                  <p:oleObj name="" r:id="rId1" imgW="133350" imgH="161925" progId="Equation.DSMT4">
                    <p:embed/>
                    <p:pic>
                      <p:nvPicPr>
                        <p:cNvPr id="0" name="对象 256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 y="6839"/>
                          <a:ext cx="741"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直接连接符 25613"/>
            <p:cNvSpPr>
              <a:spLocks noChangeShapeType="1"/>
            </p:cNvSpPr>
            <p:nvPr/>
          </p:nvSpPr>
          <p:spPr bwMode="auto">
            <a:xfrm flipV="1">
              <a:off x="11818" y="7991"/>
              <a:ext cx="784" cy="71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直接连接符 25614"/>
            <p:cNvSpPr>
              <a:spLocks noChangeShapeType="1"/>
            </p:cNvSpPr>
            <p:nvPr/>
          </p:nvSpPr>
          <p:spPr bwMode="auto">
            <a:xfrm flipH="1" flipV="1">
              <a:off x="10956" y="7181"/>
              <a:ext cx="859" cy="152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 name="对象 25615"/>
            <p:cNvGraphicFramePr>
              <a:graphicFrameLocks noChangeAspect="1"/>
            </p:cNvGraphicFramePr>
            <p:nvPr/>
          </p:nvGraphicFramePr>
          <p:xfrm>
            <a:off x="11798" y="7731"/>
            <a:ext cx="495" cy="810"/>
          </p:xfrm>
          <a:graphic>
            <a:graphicData uri="http://schemas.openxmlformats.org/presentationml/2006/ole">
              <mc:AlternateContent xmlns:mc="http://schemas.openxmlformats.org/markup-compatibility/2006">
                <mc:Choice xmlns:v="urn:schemas-microsoft-com:vml" Requires="v">
                  <p:oleObj spid="_x0000_s408710" name="" r:id="rId3" imgW="69215" imgH="161925" progId="Equation.DSMT4">
                    <p:embed/>
                  </p:oleObj>
                </mc:Choice>
                <mc:Fallback>
                  <p:oleObj name="" r:id="rId3" imgW="69215" imgH="161925" progId="Equation.DSMT4">
                    <p:embed/>
                    <p:pic>
                      <p:nvPicPr>
                        <p:cNvPr id="0" name="对象 256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8" y="7731"/>
                          <a:ext cx="495"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 name="对象 25616"/>
            <p:cNvGraphicFramePr>
              <a:graphicFrameLocks noChangeAspect="1"/>
            </p:cNvGraphicFramePr>
            <p:nvPr/>
          </p:nvGraphicFramePr>
          <p:xfrm>
            <a:off x="11063" y="7779"/>
            <a:ext cx="544" cy="810"/>
          </p:xfrm>
          <a:graphic>
            <a:graphicData uri="http://schemas.openxmlformats.org/presentationml/2006/ole">
              <mc:AlternateContent xmlns:mc="http://schemas.openxmlformats.org/markup-compatibility/2006">
                <mc:Choice xmlns:v="urn:schemas-microsoft-com:vml" Requires="v">
                  <p:oleObj spid="_x0000_s408711" name="" r:id="rId5" imgW="86995" imgH="161925" progId="Equation.DSMT4">
                    <p:embed/>
                  </p:oleObj>
                </mc:Choice>
                <mc:Fallback>
                  <p:oleObj name="" r:id="rId5" imgW="86995" imgH="161925" progId="Equation.DSMT4">
                    <p:embed/>
                    <p:pic>
                      <p:nvPicPr>
                        <p:cNvPr id="0" name="对象 256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3" y="7779"/>
                          <a:ext cx="544"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 name="对象 25617"/>
            <p:cNvGraphicFramePr>
              <a:graphicFrameLocks noChangeAspect="1"/>
            </p:cNvGraphicFramePr>
            <p:nvPr/>
          </p:nvGraphicFramePr>
          <p:xfrm>
            <a:off x="12226" y="8047"/>
            <a:ext cx="691" cy="810"/>
          </p:xfrm>
          <a:graphic>
            <a:graphicData uri="http://schemas.openxmlformats.org/presentationml/2006/ole">
              <mc:AlternateContent xmlns:mc="http://schemas.openxmlformats.org/markup-compatibility/2006">
                <mc:Choice xmlns:v="urn:schemas-microsoft-com:vml" Requires="v">
                  <p:oleObj spid="_x0000_s408712" name="" r:id="rId7" imgW="121285" imgH="161925" progId="Equation.DSMT4">
                    <p:embed/>
                  </p:oleObj>
                </mc:Choice>
                <mc:Fallback>
                  <p:oleObj name="" r:id="rId7" imgW="121285" imgH="161925" progId="Equation.DSMT4">
                    <p:embed/>
                    <p:pic>
                      <p:nvPicPr>
                        <p:cNvPr id="0" name="对象 256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26" y="8047"/>
                          <a:ext cx="691"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1" name="对象 25602"/>
          <p:cNvGraphicFramePr>
            <a:graphicFrameLocks noChangeAspect="1"/>
          </p:cNvGraphicFramePr>
          <p:nvPr/>
        </p:nvGraphicFramePr>
        <p:xfrm>
          <a:off x="176946" y="923475"/>
          <a:ext cx="2983527" cy="2676252"/>
        </p:xfrm>
        <a:graphic>
          <a:graphicData uri="http://schemas.openxmlformats.org/presentationml/2006/ole">
            <mc:AlternateContent xmlns:mc="http://schemas.openxmlformats.org/markup-compatibility/2006">
              <mc:Choice xmlns:v="urn:schemas-microsoft-com:vml" Requires="v">
                <p:oleObj spid="_x0000_s408713" name="" r:id="rId9" imgW="1284605" imgH="1064895" progId="Equation.DSMT4">
                  <p:embed/>
                </p:oleObj>
              </mc:Choice>
              <mc:Fallback>
                <p:oleObj name="" r:id="rId9" imgW="1284605" imgH="1064895" progId="Equation.DSMT4">
                  <p:embed/>
                  <p:pic>
                    <p:nvPicPr>
                      <p:cNvPr id="0" name="对象 256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946" y="923475"/>
                        <a:ext cx="2983527" cy="2676252"/>
                      </a:xfrm>
                      <a:prstGeom prst="rect">
                        <a:avLst/>
                      </a:prstGeom>
                      <a:noFill/>
                      <a:ln>
                        <a:noFill/>
                      </a:ln>
                    </p:spPr>
                  </p:pic>
                </p:oleObj>
              </mc:Fallback>
            </mc:AlternateContent>
          </a:graphicData>
        </a:graphic>
      </p:graphicFrame>
      <p:graphicFrame>
        <p:nvGraphicFramePr>
          <p:cNvPr id="12" name="对象 25603"/>
          <p:cNvGraphicFramePr>
            <a:graphicFrameLocks noChangeAspect="1"/>
          </p:cNvGraphicFramePr>
          <p:nvPr/>
        </p:nvGraphicFramePr>
        <p:xfrm>
          <a:off x="433215" y="4524106"/>
          <a:ext cx="1706563" cy="1771650"/>
        </p:xfrm>
        <a:graphic>
          <a:graphicData uri="http://schemas.openxmlformats.org/presentationml/2006/ole">
            <mc:AlternateContent xmlns:mc="http://schemas.openxmlformats.org/markup-compatibility/2006">
              <mc:Choice xmlns:v="urn:schemas-microsoft-com:vml" Requires="v">
                <p:oleObj spid="_x0000_s408714" name="" r:id="rId11" imgW="688975" imgH="775335" progId="Equation.DSMT4">
                  <p:embed/>
                </p:oleObj>
              </mc:Choice>
              <mc:Fallback>
                <p:oleObj name="" r:id="rId11" imgW="688975" imgH="775335" progId="Equation.DSMT4">
                  <p:embed/>
                  <p:pic>
                    <p:nvPicPr>
                      <p:cNvPr id="0" name="对象 256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215" y="4524106"/>
                        <a:ext cx="1706563" cy="1771650"/>
                      </a:xfrm>
                      <a:prstGeom prst="rect">
                        <a:avLst/>
                      </a:prstGeom>
                      <a:noFill/>
                      <a:ln>
                        <a:noFill/>
                      </a:ln>
                    </p:spPr>
                  </p:pic>
                </p:oleObj>
              </mc:Fallback>
            </mc:AlternateContent>
          </a:graphicData>
        </a:graphic>
      </p:graphicFrame>
      <p:sp>
        <p:nvSpPr>
          <p:cNvPr id="13" name="AutoShape 8"/>
          <p:cNvSpPr>
            <a:spLocks noChangeArrowheads="1"/>
          </p:cNvSpPr>
          <p:nvPr/>
        </p:nvSpPr>
        <p:spPr bwMode="auto">
          <a:xfrm>
            <a:off x="3064652" y="2999279"/>
            <a:ext cx="1127125" cy="366712"/>
          </a:xfrm>
          <a:prstGeom prst="notchedRightArrow">
            <a:avLst>
              <a:gd name="adj1" fmla="val 50000"/>
              <a:gd name="adj2" fmla="val 76811"/>
            </a:avLst>
          </a:prstGeom>
          <a:solidFill>
            <a:schemeClr val="accent1"/>
          </a:solidFill>
          <a:ln w="9525">
            <a:solidFill>
              <a:schemeClr val="tx1"/>
            </a:solidFill>
            <a:miter lim="800000"/>
          </a:ln>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grpSp>
        <p:nvGrpSpPr>
          <p:cNvPr id="14" name="组合 25606"/>
          <p:cNvGrpSpPr/>
          <p:nvPr/>
        </p:nvGrpSpPr>
        <p:grpSpPr bwMode="auto">
          <a:xfrm>
            <a:off x="2515769" y="4346769"/>
            <a:ext cx="3273793" cy="2154980"/>
            <a:chOff x="268" y="-88"/>
            <a:chExt cx="1843" cy="1177"/>
          </a:xfrm>
        </p:grpSpPr>
        <p:graphicFrame>
          <p:nvGraphicFramePr>
            <p:cNvPr id="15" name="对象 25607"/>
            <p:cNvGraphicFramePr>
              <a:graphicFrameLocks noChangeAspect="1"/>
            </p:cNvGraphicFramePr>
            <p:nvPr/>
          </p:nvGraphicFramePr>
          <p:xfrm>
            <a:off x="268" y="-88"/>
            <a:ext cx="1843" cy="1177"/>
          </p:xfrm>
          <a:graphic>
            <a:graphicData uri="http://schemas.openxmlformats.org/presentationml/2006/ole">
              <mc:AlternateContent xmlns:mc="http://schemas.openxmlformats.org/markup-compatibility/2006">
                <mc:Choice xmlns:v="urn:schemas-microsoft-com:vml" Requires="v">
                  <p:oleObj spid="_x0000_s408715" name="" r:id="rId13" imgW="1267460" imgH="775335" progId="Equation.DSMT4">
                    <p:embed/>
                  </p:oleObj>
                </mc:Choice>
                <mc:Fallback>
                  <p:oleObj name="" r:id="rId13" imgW="1267460" imgH="775335" progId="Equation.DSMT4">
                    <p:embed/>
                    <p:pic>
                      <p:nvPicPr>
                        <p:cNvPr id="0" name="对象 2560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 y="-88"/>
                          <a:ext cx="1843" cy="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 name="AutoShape 11"/>
            <p:cNvSpPr/>
            <p:nvPr/>
          </p:nvSpPr>
          <p:spPr bwMode="auto">
            <a:xfrm>
              <a:off x="367" y="253"/>
              <a:ext cx="134" cy="653"/>
            </a:xfrm>
            <a:prstGeom prst="leftBrace">
              <a:avLst>
                <a:gd name="adj1" fmla="val 4056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grpSp>
      <p:sp>
        <p:nvSpPr>
          <p:cNvPr id="18" name="矩形 5"/>
          <p:cNvSpPr>
            <a:spLocks noChangeArrowheads="1"/>
          </p:cNvSpPr>
          <p:nvPr/>
        </p:nvSpPr>
        <p:spPr bwMode="auto">
          <a:xfrm>
            <a:off x="268060" y="59589"/>
            <a:ext cx="4463081"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2.3.3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球对称稳态扩散</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6625"/>
          <p:cNvGraphicFramePr>
            <a:graphicFrameLocks noChangeAspect="1"/>
          </p:cNvGraphicFramePr>
          <p:nvPr/>
        </p:nvGraphicFramePr>
        <p:xfrm>
          <a:off x="5107406" y="3205899"/>
          <a:ext cx="3166116" cy="3125236"/>
        </p:xfrm>
        <a:graphic>
          <a:graphicData uri="http://schemas.openxmlformats.org/presentationml/2006/ole">
            <mc:AlternateContent xmlns:mc="http://schemas.openxmlformats.org/markup-compatibility/2006">
              <mc:Choice xmlns:v="urn:schemas-microsoft-com:vml" Requires="v">
                <p:oleObj spid="_x0000_s380884" name="" r:id="rId1" imgW="1440815" imgH="1481455" progId="Equation.DSMT4">
                  <p:embed/>
                </p:oleObj>
              </mc:Choice>
              <mc:Fallback>
                <p:oleObj name="" r:id="rId1" imgW="1440815" imgH="1481455" progId="Equation.DSMT4">
                  <p:embed/>
                  <p:pic>
                    <p:nvPicPr>
                      <p:cNvPr id="0" name="对象 266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406" y="3205899"/>
                        <a:ext cx="3166116" cy="3125236"/>
                      </a:xfrm>
                      <a:prstGeom prst="rect">
                        <a:avLst/>
                      </a:prstGeom>
                      <a:noFill/>
                      <a:ln>
                        <a:noFill/>
                      </a:ln>
                    </p:spPr>
                  </p:pic>
                </p:oleObj>
              </mc:Fallback>
            </mc:AlternateContent>
          </a:graphicData>
        </a:graphic>
      </p:graphicFrame>
      <p:graphicFrame>
        <p:nvGraphicFramePr>
          <p:cNvPr id="3" name="对象 26626"/>
          <p:cNvGraphicFramePr>
            <a:graphicFrameLocks noChangeAspect="1"/>
          </p:cNvGraphicFramePr>
          <p:nvPr/>
        </p:nvGraphicFramePr>
        <p:xfrm>
          <a:off x="692031" y="3321734"/>
          <a:ext cx="3785240" cy="2030231"/>
        </p:xfrm>
        <a:graphic>
          <a:graphicData uri="http://schemas.openxmlformats.org/presentationml/2006/ole">
            <mc:AlternateContent xmlns:mc="http://schemas.openxmlformats.org/markup-compatibility/2006">
              <mc:Choice xmlns:v="urn:schemas-microsoft-com:vml" Requires="v">
                <p:oleObj spid="_x0000_s380885" name="" r:id="rId3" imgW="1383030" imgH="717550" progId="Equation.DSMT4">
                  <p:embed/>
                </p:oleObj>
              </mc:Choice>
              <mc:Fallback>
                <p:oleObj name="" r:id="rId3" imgW="1383030" imgH="717550" progId="Equation.DSMT4">
                  <p:embed/>
                  <p:pic>
                    <p:nvPicPr>
                      <p:cNvPr id="0" name="对象 266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31" y="3321734"/>
                        <a:ext cx="3785240" cy="2030231"/>
                      </a:xfrm>
                      <a:prstGeom prst="rect">
                        <a:avLst/>
                      </a:prstGeom>
                      <a:noFill/>
                      <a:ln>
                        <a:noFill/>
                      </a:ln>
                    </p:spPr>
                  </p:pic>
                </p:oleObj>
              </mc:Fallback>
            </mc:AlternateContent>
          </a:graphicData>
        </a:graphic>
      </p:graphicFrame>
      <p:grpSp>
        <p:nvGrpSpPr>
          <p:cNvPr id="4" name="组合 26627"/>
          <p:cNvGrpSpPr/>
          <p:nvPr/>
        </p:nvGrpSpPr>
        <p:grpSpPr bwMode="auto">
          <a:xfrm>
            <a:off x="5525770" y="195580"/>
            <a:ext cx="2329102" cy="2655887"/>
            <a:chOff x="0" y="0"/>
            <a:chExt cx="1231" cy="1379"/>
          </a:xfrm>
        </p:grpSpPr>
        <p:sp>
          <p:nvSpPr>
            <p:cNvPr id="5" name="椭圆 26628"/>
            <p:cNvSpPr>
              <a:spLocks noChangeArrowheads="1"/>
            </p:cNvSpPr>
            <p:nvPr/>
          </p:nvSpPr>
          <p:spPr bwMode="auto">
            <a:xfrm>
              <a:off x="0" y="227"/>
              <a:ext cx="1231" cy="1152"/>
            </a:xfrm>
            <a:prstGeom prst="ellipse">
              <a:avLst/>
            </a:prstGeom>
            <a:pattFill prst="wdUpDiag">
              <a:fgClr>
                <a:schemeClr val="tx1"/>
              </a:fgClr>
              <a:bgClr>
                <a:schemeClr val="bg1"/>
              </a:bgClr>
            </a:pattFill>
            <a:ln w="9525">
              <a:solidFill>
                <a:schemeClr val="tx1"/>
              </a:solidFill>
              <a:round/>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6" name="椭圆 26629"/>
            <p:cNvSpPr>
              <a:spLocks noChangeArrowheads="1"/>
            </p:cNvSpPr>
            <p:nvPr/>
          </p:nvSpPr>
          <p:spPr bwMode="auto">
            <a:xfrm>
              <a:off x="253" y="463"/>
              <a:ext cx="707" cy="698"/>
            </a:xfrm>
            <a:prstGeom prst="ellipse">
              <a:avLst/>
            </a:prstGeom>
            <a:solidFill>
              <a:schemeClr val="bg1"/>
            </a:solidFill>
            <a:ln w="9525">
              <a:solidFill>
                <a:schemeClr val="tx1"/>
              </a:solidFill>
              <a:round/>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graphicFrame>
          <p:nvGraphicFramePr>
            <p:cNvPr id="7" name="对象 26630"/>
            <p:cNvGraphicFramePr>
              <a:graphicFrameLocks noChangeAspect="1"/>
            </p:cNvGraphicFramePr>
            <p:nvPr/>
          </p:nvGraphicFramePr>
          <p:xfrm>
            <a:off x="245" y="0"/>
            <a:ext cx="256" cy="287"/>
          </p:xfrm>
          <a:graphic>
            <a:graphicData uri="http://schemas.openxmlformats.org/presentationml/2006/ole">
              <mc:AlternateContent xmlns:mc="http://schemas.openxmlformats.org/markup-compatibility/2006">
                <mc:Choice xmlns:v="urn:schemas-microsoft-com:vml" Requires="v">
                  <p:oleObj spid="_x0000_s380886" name="" r:id="rId5" imgW="133350" imgH="161925" progId="Equation.DSMT4">
                    <p:embed/>
                  </p:oleObj>
                </mc:Choice>
                <mc:Fallback>
                  <p:oleObj name="" r:id="rId5" imgW="133350" imgH="161925" progId="Equation.DSMT4">
                    <p:embed/>
                    <p:pic>
                      <p:nvPicPr>
                        <p:cNvPr id="0" name="对象 266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 y="0"/>
                          <a:ext cx="25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直接连接符 26631"/>
            <p:cNvSpPr>
              <a:spLocks noChangeShapeType="1"/>
            </p:cNvSpPr>
            <p:nvPr/>
          </p:nvSpPr>
          <p:spPr bwMode="auto">
            <a:xfrm flipV="1">
              <a:off x="612" y="584"/>
              <a:ext cx="271" cy="25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直接连接符 26632"/>
            <p:cNvSpPr>
              <a:spLocks noChangeShapeType="1"/>
            </p:cNvSpPr>
            <p:nvPr/>
          </p:nvSpPr>
          <p:spPr bwMode="auto">
            <a:xfrm flipH="1" flipV="1">
              <a:off x="314" y="297"/>
              <a:ext cx="297" cy="54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 name="对象 26633"/>
            <p:cNvGraphicFramePr>
              <a:graphicFrameLocks noChangeAspect="1"/>
            </p:cNvGraphicFramePr>
            <p:nvPr/>
          </p:nvGraphicFramePr>
          <p:xfrm>
            <a:off x="605" y="492"/>
            <a:ext cx="171" cy="287"/>
          </p:xfrm>
          <a:graphic>
            <a:graphicData uri="http://schemas.openxmlformats.org/presentationml/2006/ole">
              <mc:AlternateContent xmlns:mc="http://schemas.openxmlformats.org/markup-compatibility/2006">
                <mc:Choice xmlns:v="urn:schemas-microsoft-com:vml" Requires="v">
                  <p:oleObj spid="_x0000_s380887" name="" r:id="rId7" imgW="69215" imgH="161925" progId="Equation.DSMT4">
                    <p:embed/>
                  </p:oleObj>
                </mc:Choice>
                <mc:Fallback>
                  <p:oleObj name="" r:id="rId7" imgW="69215" imgH="161925" progId="Equation.DSMT4">
                    <p:embed/>
                    <p:pic>
                      <p:nvPicPr>
                        <p:cNvPr id="0" name="对象 266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 y="492"/>
                          <a:ext cx="17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 name="对象 26634"/>
            <p:cNvGraphicFramePr>
              <a:graphicFrameLocks noChangeAspect="1"/>
            </p:cNvGraphicFramePr>
            <p:nvPr/>
          </p:nvGraphicFramePr>
          <p:xfrm>
            <a:off x="351" y="509"/>
            <a:ext cx="188" cy="287"/>
          </p:xfrm>
          <a:graphic>
            <a:graphicData uri="http://schemas.openxmlformats.org/presentationml/2006/ole">
              <mc:AlternateContent xmlns:mc="http://schemas.openxmlformats.org/markup-compatibility/2006">
                <mc:Choice xmlns:v="urn:schemas-microsoft-com:vml" Requires="v">
                  <p:oleObj spid="_x0000_s380888" name="" r:id="rId9" imgW="86995" imgH="161925" progId="Equation.DSMT4">
                    <p:embed/>
                  </p:oleObj>
                </mc:Choice>
                <mc:Fallback>
                  <p:oleObj name="" r:id="rId9" imgW="86995" imgH="161925" progId="Equation.DSMT4">
                    <p:embed/>
                    <p:pic>
                      <p:nvPicPr>
                        <p:cNvPr id="0" name="对象 266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 y="509"/>
                          <a:ext cx="188"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 name="对象 26635"/>
            <p:cNvGraphicFramePr>
              <a:graphicFrameLocks noChangeAspect="1"/>
            </p:cNvGraphicFramePr>
            <p:nvPr/>
          </p:nvGraphicFramePr>
          <p:xfrm>
            <a:off x="753" y="604"/>
            <a:ext cx="239" cy="287"/>
          </p:xfrm>
          <a:graphic>
            <a:graphicData uri="http://schemas.openxmlformats.org/presentationml/2006/ole">
              <mc:AlternateContent xmlns:mc="http://schemas.openxmlformats.org/markup-compatibility/2006">
                <mc:Choice xmlns:v="urn:schemas-microsoft-com:vml" Requires="v">
                  <p:oleObj spid="_x0000_s380889" name="" r:id="rId11" imgW="121285" imgH="161925" progId="Equation.DSMT4">
                    <p:embed/>
                  </p:oleObj>
                </mc:Choice>
                <mc:Fallback>
                  <p:oleObj name="" r:id="rId11" imgW="121285" imgH="161925" progId="Equation.DSMT4">
                    <p:embed/>
                    <p:pic>
                      <p:nvPicPr>
                        <p:cNvPr id="0" name="对象 266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 y="604"/>
                          <a:ext cx="23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3" name="矩形 5"/>
          <p:cNvSpPr>
            <a:spLocks noChangeArrowheads="1"/>
          </p:cNvSpPr>
          <p:nvPr/>
        </p:nvSpPr>
        <p:spPr bwMode="auto">
          <a:xfrm>
            <a:off x="353991" y="32586"/>
            <a:ext cx="4463081"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2.3.3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球对称稳态扩散</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body" idx="4294967295"/>
          </p:nvPr>
        </p:nvSpPr>
        <p:spPr>
          <a:xfrm>
            <a:off x="721880" y="3867598"/>
            <a:ext cx="2154237" cy="611188"/>
          </a:xfrm>
          <a:ln>
            <a:miter/>
          </a:ln>
        </p:spPr>
        <p:txBody>
          <a:bodyPr/>
          <a:lstStyle/>
          <a:p>
            <a:pPr eaLnBrk="1" hangingPunct="1">
              <a:buFont typeface="Wingdings" panose="05000000000000000000" pitchFamily="2" charset="2"/>
              <a:buNone/>
              <a:defRPr/>
            </a:pPr>
            <a:r>
              <a:rPr lang="en-US" altLang="zh-CN" sz="2600" noProof="1">
                <a:effectLst>
                  <a:outerShdw blurRad="38100" dist="38100" dir="2700000">
                    <a:srgbClr val="C0C0C0"/>
                  </a:outerShdw>
                </a:effectLst>
              </a:rPr>
              <a:t>For spheres,</a:t>
            </a:r>
            <a:endParaRPr lang="en-US" altLang="zh-CN" sz="2600" noProof="1">
              <a:effectLst>
                <a:outerShdw blurRad="38100" dist="38100" dir="2700000">
                  <a:srgbClr val="C0C0C0"/>
                </a:outerShdw>
              </a:effectLst>
            </a:endParaRPr>
          </a:p>
        </p:txBody>
      </p:sp>
      <p:graphicFrame>
        <p:nvGraphicFramePr>
          <p:cNvPr id="24578" name="对象 23554"/>
          <p:cNvGraphicFramePr>
            <a:graphicFrameLocks noChangeAspect="1"/>
          </p:cNvGraphicFramePr>
          <p:nvPr/>
        </p:nvGraphicFramePr>
        <p:xfrm>
          <a:off x="2890405" y="3715683"/>
          <a:ext cx="1492250" cy="893763"/>
        </p:xfrm>
        <a:graphic>
          <a:graphicData uri="http://schemas.openxmlformats.org/presentationml/2006/ole">
            <mc:AlternateContent xmlns:mc="http://schemas.openxmlformats.org/markup-compatibility/2006">
              <mc:Choice xmlns:v="urn:schemas-microsoft-com:vml" Requires="v">
                <p:oleObj spid="_x0000_s403396" name="" r:id="rId1" imgW="613410" imgH="312420" progId="Equation.DSMT4">
                  <p:embed/>
                </p:oleObj>
              </mc:Choice>
              <mc:Fallback>
                <p:oleObj name="" r:id="rId1" imgW="613410" imgH="312420" progId="Equation.DSMT4">
                  <p:embed/>
                  <p:pic>
                    <p:nvPicPr>
                      <p:cNvPr id="0" name="对象 235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405" y="3715683"/>
                        <a:ext cx="149225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57" name="Rectangle 2"/>
          <p:cNvSpPr/>
          <p:nvPr/>
        </p:nvSpPr>
        <p:spPr>
          <a:xfrm>
            <a:off x="794942" y="1796837"/>
            <a:ext cx="2300287" cy="611188"/>
          </a:xfrm>
          <a:prstGeom prst="rect">
            <a:avLst/>
          </a:prstGeom>
          <a:noFill/>
          <a:ln w="9525">
            <a:noFill/>
            <a:miter/>
          </a:ln>
        </p:spPr>
        <p:txBody>
          <a:bodyPr/>
          <a:lstStyle/>
          <a:p>
            <a:pPr marL="469900" indent="-469900">
              <a:spcBef>
                <a:spcPct val="20000"/>
              </a:spcBef>
              <a:buClr>
                <a:schemeClr val="accent2"/>
              </a:buClr>
              <a:buFont typeface="Wingdings" panose="05000000000000000000" pitchFamily="2" charset="2"/>
              <a:buNone/>
              <a:defRPr/>
            </a:pPr>
            <a:r>
              <a:rPr lang="en-US" altLang="zh-CN" sz="2600" noProof="1">
                <a:effectLst>
                  <a:outerShdw blurRad="38100" dist="38100" dir="2700000" algn="tl">
                    <a:srgbClr val="C0C0C0"/>
                  </a:outerShdw>
                </a:effectLst>
              </a:rPr>
              <a:t>For slabs,</a:t>
            </a:r>
            <a:endParaRPr lang="en-US" altLang="zh-CN" sz="2600" noProof="1">
              <a:effectLst>
                <a:outerShdw blurRad="38100" dist="38100" dir="2700000" algn="tl">
                  <a:srgbClr val="C0C0C0"/>
                </a:outerShdw>
              </a:effectLst>
            </a:endParaRPr>
          </a:p>
        </p:txBody>
      </p:sp>
      <p:sp>
        <p:nvSpPr>
          <p:cNvPr id="23558" name="Rectangle 2"/>
          <p:cNvSpPr/>
          <p:nvPr/>
        </p:nvSpPr>
        <p:spPr>
          <a:xfrm>
            <a:off x="721880" y="5773154"/>
            <a:ext cx="2154238" cy="611187"/>
          </a:xfrm>
          <a:prstGeom prst="rect">
            <a:avLst/>
          </a:prstGeom>
          <a:noFill/>
          <a:ln w="9525">
            <a:noFill/>
            <a:miter/>
          </a:ln>
        </p:spPr>
        <p:txBody>
          <a:bodyPr/>
          <a:lstStyle/>
          <a:p>
            <a:pPr marL="469900" indent="-469900">
              <a:spcBef>
                <a:spcPct val="20000"/>
              </a:spcBef>
              <a:buClr>
                <a:schemeClr val="accent2"/>
              </a:buClr>
              <a:buFont typeface="Wingdings" panose="05000000000000000000" pitchFamily="2" charset="2"/>
              <a:buNone/>
              <a:defRPr/>
            </a:pPr>
            <a:r>
              <a:rPr lang="en-US" altLang="zh-CN" sz="2600" noProof="1">
                <a:effectLst>
                  <a:outerShdw blurRad="38100" dist="38100" dir="2700000" algn="tl">
                    <a:srgbClr val="C0C0C0"/>
                  </a:outerShdw>
                </a:effectLst>
              </a:rPr>
              <a:t>For cylinders,</a:t>
            </a:r>
            <a:endParaRPr lang="en-US" altLang="zh-CN" sz="2600" noProof="1">
              <a:effectLst>
                <a:outerShdw blurRad="38100" dist="38100" dir="2700000" algn="tl">
                  <a:srgbClr val="C0C0C0"/>
                </a:outerShdw>
              </a:effectLst>
            </a:endParaRPr>
          </a:p>
        </p:txBody>
      </p:sp>
      <p:graphicFrame>
        <p:nvGraphicFramePr>
          <p:cNvPr id="24582" name="对象 23558"/>
          <p:cNvGraphicFramePr>
            <a:graphicFrameLocks noChangeAspect="1"/>
          </p:cNvGraphicFramePr>
          <p:nvPr/>
        </p:nvGraphicFramePr>
        <p:xfrm>
          <a:off x="3003117" y="1897684"/>
          <a:ext cx="1360488" cy="403225"/>
        </p:xfrm>
        <a:graphic>
          <a:graphicData uri="http://schemas.openxmlformats.org/presentationml/2006/ole">
            <mc:AlternateContent xmlns:mc="http://schemas.openxmlformats.org/markup-compatibility/2006">
              <mc:Choice xmlns:v="urn:schemas-microsoft-com:vml" Requires="v">
                <p:oleObj spid="_x0000_s403397" name="" r:id="rId3" imgW="555625" imgH="121285" progId="Equation.DSMT4">
                  <p:embed/>
                </p:oleObj>
              </mc:Choice>
              <mc:Fallback>
                <p:oleObj name="" r:id="rId3" imgW="555625" imgH="121285" progId="Equation.DSMT4">
                  <p:embed/>
                  <p:pic>
                    <p:nvPicPr>
                      <p:cNvPr id="0" name="对象 235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117" y="1897684"/>
                        <a:ext cx="13604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583" name="对象 23559"/>
          <p:cNvGraphicFramePr>
            <a:graphicFrameLocks noChangeAspect="1"/>
          </p:cNvGraphicFramePr>
          <p:nvPr/>
        </p:nvGraphicFramePr>
        <p:xfrm>
          <a:off x="2968230" y="5808026"/>
          <a:ext cx="1701800" cy="403225"/>
        </p:xfrm>
        <a:graphic>
          <a:graphicData uri="http://schemas.openxmlformats.org/presentationml/2006/ole">
            <mc:AlternateContent xmlns:mc="http://schemas.openxmlformats.org/markup-compatibility/2006">
              <mc:Choice xmlns:v="urn:schemas-microsoft-com:vml" Requires="v">
                <p:oleObj spid="_x0000_s403398" name="" r:id="rId5" imgW="711835" imgH="121285" progId="Equation.DSMT4">
                  <p:embed/>
                </p:oleObj>
              </mc:Choice>
              <mc:Fallback>
                <p:oleObj name="" r:id="rId5" imgW="711835" imgH="121285" progId="Equation.DSMT4">
                  <p:embed/>
                  <p:pic>
                    <p:nvPicPr>
                      <p:cNvPr id="0" name="对象 235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8230" y="5808026"/>
                        <a:ext cx="17018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4584" name="组合 23560"/>
          <p:cNvGrpSpPr/>
          <p:nvPr/>
        </p:nvGrpSpPr>
        <p:grpSpPr bwMode="auto">
          <a:xfrm>
            <a:off x="5673212" y="3232598"/>
            <a:ext cx="2308225" cy="1689100"/>
            <a:chOff x="0" y="0"/>
            <a:chExt cx="1454" cy="1064"/>
          </a:xfrm>
        </p:grpSpPr>
        <p:sp>
          <p:nvSpPr>
            <p:cNvPr id="24634" name="椭圆 23561"/>
            <p:cNvSpPr>
              <a:spLocks noChangeArrowheads="1"/>
            </p:cNvSpPr>
            <p:nvPr/>
          </p:nvSpPr>
          <p:spPr bwMode="auto">
            <a:xfrm>
              <a:off x="0" y="0"/>
              <a:ext cx="1137" cy="1064"/>
            </a:xfrm>
            <a:prstGeom prst="ellipse">
              <a:avLst/>
            </a:prstGeom>
            <a:pattFill prst="wdUpDiag">
              <a:fgClr>
                <a:schemeClr val="tx1"/>
              </a:fgClr>
              <a:bgClr>
                <a:schemeClr val="bg1"/>
              </a:bgClr>
            </a:pattFill>
            <a:ln w="9525">
              <a:solidFill>
                <a:schemeClr val="tx1"/>
              </a:solidFill>
              <a:round/>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sp>
          <p:nvSpPr>
            <p:cNvPr id="24635" name="椭圆 23562"/>
            <p:cNvSpPr>
              <a:spLocks noChangeArrowheads="1"/>
            </p:cNvSpPr>
            <p:nvPr/>
          </p:nvSpPr>
          <p:spPr bwMode="auto">
            <a:xfrm>
              <a:off x="234" y="218"/>
              <a:ext cx="653" cy="645"/>
            </a:xfrm>
            <a:prstGeom prst="ellipse">
              <a:avLst/>
            </a:prstGeom>
            <a:solidFill>
              <a:schemeClr val="bg1"/>
            </a:solidFill>
            <a:ln w="9525">
              <a:solidFill>
                <a:schemeClr val="tx1"/>
              </a:solidFill>
              <a:round/>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Times New Roman" panose="02020603050405020304" pitchFamily="18" charset="0"/>
              </a:endParaRPr>
            </a:p>
          </p:txBody>
        </p:sp>
        <p:graphicFrame>
          <p:nvGraphicFramePr>
            <p:cNvPr id="24636" name="对象 23563"/>
            <p:cNvGraphicFramePr>
              <a:graphicFrameLocks noChangeAspect="1"/>
            </p:cNvGraphicFramePr>
            <p:nvPr/>
          </p:nvGraphicFramePr>
          <p:xfrm>
            <a:off x="995" y="785"/>
            <a:ext cx="237" cy="265"/>
          </p:xfrm>
          <a:graphic>
            <a:graphicData uri="http://schemas.openxmlformats.org/presentationml/2006/ole">
              <mc:AlternateContent xmlns:mc="http://schemas.openxmlformats.org/markup-compatibility/2006">
                <mc:Choice xmlns:v="urn:schemas-microsoft-com:vml" Requires="v">
                  <p:oleObj spid="_x0000_s403399" name="" r:id="rId7" imgW="133350" imgH="161925" progId="Equation.DSMT4">
                    <p:embed/>
                  </p:oleObj>
                </mc:Choice>
                <mc:Fallback>
                  <p:oleObj name="" r:id="rId7" imgW="133350" imgH="161925" progId="Equation.DSMT4">
                    <p:embed/>
                    <p:pic>
                      <p:nvPicPr>
                        <p:cNvPr id="0" name="对象 235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 y="785"/>
                          <a:ext cx="23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37" name="直接连接符 23564"/>
            <p:cNvSpPr>
              <a:spLocks noChangeShapeType="1"/>
            </p:cNvSpPr>
            <p:nvPr/>
          </p:nvSpPr>
          <p:spPr bwMode="auto">
            <a:xfrm flipV="1">
              <a:off x="565" y="330"/>
              <a:ext cx="251" cy="23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38" name="直接连接符 23565"/>
            <p:cNvSpPr>
              <a:spLocks noChangeShapeType="1"/>
            </p:cNvSpPr>
            <p:nvPr/>
          </p:nvSpPr>
          <p:spPr bwMode="auto">
            <a:xfrm>
              <a:off x="564" y="564"/>
              <a:ext cx="448" cy="33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39" name="对象 23566"/>
            <p:cNvGraphicFramePr>
              <a:graphicFrameLocks noChangeAspect="1"/>
            </p:cNvGraphicFramePr>
            <p:nvPr/>
          </p:nvGraphicFramePr>
          <p:xfrm>
            <a:off x="504" y="291"/>
            <a:ext cx="158" cy="265"/>
          </p:xfrm>
          <a:graphic>
            <a:graphicData uri="http://schemas.openxmlformats.org/presentationml/2006/ole">
              <mc:AlternateContent xmlns:mc="http://schemas.openxmlformats.org/markup-compatibility/2006">
                <mc:Choice xmlns:v="urn:schemas-microsoft-com:vml" Requires="v">
                  <p:oleObj spid="_x0000_s403400" name="" r:id="rId9" imgW="69215" imgH="161925" progId="Equation.DSMT4">
                    <p:embed/>
                  </p:oleObj>
                </mc:Choice>
                <mc:Fallback>
                  <p:oleObj name="" r:id="rId9" imgW="69215" imgH="161925" progId="Equation.DSMT4">
                    <p:embed/>
                    <p:pic>
                      <p:nvPicPr>
                        <p:cNvPr id="0" name="对象 235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 y="291"/>
                          <a:ext cx="15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40" name="对象 23567"/>
            <p:cNvGraphicFramePr>
              <a:graphicFrameLocks noChangeAspect="1"/>
            </p:cNvGraphicFramePr>
            <p:nvPr/>
          </p:nvGraphicFramePr>
          <p:xfrm>
            <a:off x="543" y="562"/>
            <a:ext cx="174" cy="265"/>
          </p:xfrm>
          <a:graphic>
            <a:graphicData uri="http://schemas.openxmlformats.org/presentationml/2006/ole">
              <mc:AlternateContent xmlns:mc="http://schemas.openxmlformats.org/markup-compatibility/2006">
                <mc:Choice xmlns:v="urn:schemas-microsoft-com:vml" Requires="v">
                  <p:oleObj spid="_x0000_s403401" name="" r:id="rId11" imgW="86995" imgH="161925" progId="Equation.DSMT4">
                    <p:embed/>
                  </p:oleObj>
                </mc:Choice>
                <mc:Fallback>
                  <p:oleObj name="" r:id="rId11" imgW="86995" imgH="161925" progId="Equation.DSMT4">
                    <p:embed/>
                    <p:pic>
                      <p:nvPicPr>
                        <p:cNvPr id="0" name="对象 235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 y="562"/>
                          <a:ext cx="174"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41" name="对象 23568"/>
            <p:cNvGraphicFramePr>
              <a:graphicFrameLocks noChangeAspect="1"/>
            </p:cNvGraphicFramePr>
            <p:nvPr/>
          </p:nvGraphicFramePr>
          <p:xfrm>
            <a:off x="587" y="183"/>
            <a:ext cx="220" cy="265"/>
          </p:xfrm>
          <a:graphic>
            <a:graphicData uri="http://schemas.openxmlformats.org/presentationml/2006/ole">
              <mc:AlternateContent xmlns:mc="http://schemas.openxmlformats.org/markup-compatibility/2006">
                <mc:Choice xmlns:v="urn:schemas-microsoft-com:vml" Requires="v">
                  <p:oleObj spid="_x0000_s403402" name="" r:id="rId13" imgW="121285" imgH="161925" progId="Equation.DSMT4">
                    <p:embed/>
                  </p:oleObj>
                </mc:Choice>
                <mc:Fallback>
                  <p:oleObj name="" r:id="rId13" imgW="121285" imgH="161925" progId="Equation.DSMT4">
                    <p:embed/>
                    <p:pic>
                      <p:nvPicPr>
                        <p:cNvPr id="0" name="对象 235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7" y="183"/>
                          <a:ext cx="22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42" name="直接连接符 23569"/>
            <p:cNvSpPr>
              <a:spLocks noChangeShapeType="1"/>
            </p:cNvSpPr>
            <p:nvPr/>
          </p:nvSpPr>
          <p:spPr bwMode="auto">
            <a:xfrm flipV="1">
              <a:off x="568" y="555"/>
              <a:ext cx="795" cy="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43" name="Arc 7"/>
            <p:cNvSpPr>
              <a:spLocks noChangeArrowheads="1"/>
            </p:cNvSpPr>
            <p:nvPr/>
          </p:nvSpPr>
          <p:spPr bwMode="auto">
            <a:xfrm flipH="1" flipV="1">
              <a:off x="860" y="220"/>
              <a:ext cx="153" cy="631"/>
            </a:xfrm>
            <a:custGeom>
              <a:avLst/>
              <a:gdLst>
                <a:gd name="T0" fmla="*/ 0 w 21619"/>
                <a:gd name="T1" fmla="*/ 0 h 21600"/>
                <a:gd name="T2" fmla="*/ 0 w 21619"/>
                <a:gd name="T3" fmla="*/ 0 h 21600"/>
                <a:gd name="T4" fmla="*/ 0 w 21619"/>
                <a:gd name="T5" fmla="*/ 0 h 21600"/>
                <a:gd name="T6" fmla="*/ 0 w 21619"/>
                <a:gd name="T7" fmla="*/ 0 h 21600"/>
                <a:gd name="T8" fmla="*/ 0 w 21619"/>
                <a:gd name="T9" fmla="*/ 0 h 21600"/>
                <a:gd name="T10" fmla="*/ 0 w 21619"/>
                <a:gd name="T11" fmla="*/ 0 h 21600"/>
                <a:gd name="T12" fmla="*/ 0 w 21619"/>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19" h="21600" fill="none">
                  <a:moveTo>
                    <a:pt x="0" y="8"/>
                  </a:moveTo>
                  <a:cubicBezTo>
                    <a:pt x="201" y="2"/>
                    <a:pt x="402" y="-1"/>
                    <a:pt x="604" y="0"/>
                  </a:cubicBezTo>
                  <a:cubicBezTo>
                    <a:pt x="10610" y="0"/>
                    <a:pt x="19307" y="6873"/>
                    <a:pt x="21619" y="16608"/>
                  </a:cubicBezTo>
                </a:path>
                <a:path w="21619" h="21600" stroke="0">
                  <a:moveTo>
                    <a:pt x="0" y="8"/>
                  </a:moveTo>
                  <a:cubicBezTo>
                    <a:pt x="201" y="2"/>
                    <a:pt x="402" y="-1"/>
                    <a:pt x="604" y="0"/>
                  </a:cubicBezTo>
                  <a:cubicBezTo>
                    <a:pt x="10610" y="0"/>
                    <a:pt x="19307" y="6873"/>
                    <a:pt x="21619" y="16608"/>
                  </a:cubicBezTo>
                  <a:lnTo>
                    <a:pt x="604" y="21600"/>
                  </a:lnTo>
                  <a:lnTo>
                    <a:pt x="0" y="8"/>
                  </a:lnTo>
                  <a:close/>
                </a:path>
              </a:pathLst>
            </a:custGeom>
            <a:noFill/>
            <a:ln w="25400">
              <a:solidFill>
                <a:srgbClr val="FF00FF"/>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4644" name="对象 23571"/>
            <p:cNvGraphicFramePr>
              <a:graphicFrameLocks noChangeAspect="1"/>
            </p:cNvGraphicFramePr>
            <p:nvPr/>
          </p:nvGraphicFramePr>
          <p:xfrm>
            <a:off x="1312" y="569"/>
            <a:ext cx="142" cy="147"/>
          </p:xfrm>
          <a:graphic>
            <a:graphicData uri="http://schemas.openxmlformats.org/presentationml/2006/ole">
              <mc:AlternateContent xmlns:mc="http://schemas.openxmlformats.org/markup-compatibility/2006">
                <mc:Choice xmlns:v="urn:schemas-microsoft-com:vml" Requires="v">
                  <p:oleObj spid="_x0000_s403403" name="" r:id="rId15" imgW="63500" imgH="81280" progId="Equation.DSMT4">
                    <p:embed/>
                  </p:oleObj>
                </mc:Choice>
                <mc:Fallback>
                  <p:oleObj name="" r:id="rId15" imgW="63500" imgH="81280" progId="Equation.DSMT4">
                    <p:embed/>
                    <p:pic>
                      <p:nvPicPr>
                        <p:cNvPr id="0" name="对象 2357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12" y="569"/>
                          <a:ext cx="14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4596" name="组合 23572"/>
          <p:cNvGrpSpPr/>
          <p:nvPr/>
        </p:nvGrpSpPr>
        <p:grpSpPr bwMode="auto">
          <a:xfrm>
            <a:off x="5473187" y="1236389"/>
            <a:ext cx="2613025" cy="1627188"/>
            <a:chOff x="0" y="0"/>
            <a:chExt cx="1646" cy="1025"/>
          </a:xfrm>
        </p:grpSpPr>
        <p:sp>
          <p:nvSpPr>
            <p:cNvPr id="24615" name="Line 8"/>
            <p:cNvSpPr>
              <a:spLocks noChangeShapeType="1"/>
            </p:cNvSpPr>
            <p:nvPr/>
          </p:nvSpPr>
          <p:spPr bwMode="auto">
            <a:xfrm>
              <a:off x="186" y="827"/>
              <a:ext cx="1293"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Line 9"/>
            <p:cNvSpPr>
              <a:spLocks noChangeShapeType="1"/>
            </p:cNvSpPr>
            <p:nvPr/>
          </p:nvSpPr>
          <p:spPr bwMode="auto">
            <a:xfrm flipH="1" flipV="1">
              <a:off x="177" y="86"/>
              <a:ext cx="9" cy="7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7" name="Line 13"/>
            <p:cNvSpPr>
              <a:spLocks noChangeShapeType="1"/>
            </p:cNvSpPr>
            <p:nvPr/>
          </p:nvSpPr>
          <p:spPr bwMode="auto">
            <a:xfrm>
              <a:off x="592" y="158"/>
              <a:ext cx="0" cy="6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8" name="Line 14"/>
            <p:cNvSpPr>
              <a:spLocks noChangeShapeType="1"/>
            </p:cNvSpPr>
            <p:nvPr/>
          </p:nvSpPr>
          <p:spPr bwMode="auto">
            <a:xfrm>
              <a:off x="978" y="132"/>
              <a:ext cx="8" cy="6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19" name="对象 23577"/>
            <p:cNvGraphicFramePr>
              <a:graphicFrameLocks noChangeAspect="1"/>
            </p:cNvGraphicFramePr>
            <p:nvPr/>
          </p:nvGraphicFramePr>
          <p:xfrm>
            <a:off x="0" y="0"/>
            <a:ext cx="190" cy="224"/>
          </p:xfrm>
          <a:graphic>
            <a:graphicData uri="http://schemas.openxmlformats.org/presentationml/2006/ole">
              <mc:AlternateContent xmlns:mc="http://schemas.openxmlformats.org/markup-compatibility/2006">
                <mc:Choice xmlns:v="urn:schemas-microsoft-com:vml" Requires="v">
                  <p:oleObj spid="_x0000_s403404" name="" r:id="rId17" imgW="92710" imgH="121285" progId="Equation.3">
                    <p:embed/>
                  </p:oleObj>
                </mc:Choice>
                <mc:Fallback>
                  <p:oleObj name="" r:id="rId17" imgW="92710" imgH="121285" progId="Equation.3">
                    <p:embed/>
                    <p:pic>
                      <p:nvPicPr>
                        <p:cNvPr id="0" name="对象 235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9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20" name="对象 23578"/>
            <p:cNvGraphicFramePr>
              <a:graphicFrameLocks noChangeAspect="1"/>
            </p:cNvGraphicFramePr>
            <p:nvPr/>
          </p:nvGraphicFramePr>
          <p:xfrm>
            <a:off x="71" y="698"/>
            <a:ext cx="136" cy="192"/>
          </p:xfrm>
          <a:graphic>
            <a:graphicData uri="http://schemas.openxmlformats.org/presentationml/2006/ole">
              <mc:AlternateContent xmlns:mc="http://schemas.openxmlformats.org/markup-compatibility/2006">
                <mc:Choice xmlns:v="urn:schemas-microsoft-com:vml" Requires="v">
                  <p:oleObj spid="_x0000_s403405" name="" r:id="rId19" imgW="69215" imgH="121285" progId="Equation.DSMT4">
                    <p:embed/>
                  </p:oleObj>
                </mc:Choice>
                <mc:Fallback>
                  <p:oleObj name="" r:id="rId19" imgW="69215" imgH="121285" progId="Equation.DSMT4">
                    <p:embed/>
                    <p:pic>
                      <p:nvPicPr>
                        <p:cNvPr id="0" name="对象 235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 y="698"/>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21" name="对象 23579"/>
            <p:cNvGraphicFramePr>
              <a:graphicFrameLocks noChangeAspect="1"/>
            </p:cNvGraphicFramePr>
            <p:nvPr/>
          </p:nvGraphicFramePr>
          <p:xfrm>
            <a:off x="1464" y="732"/>
            <a:ext cx="182" cy="200"/>
          </p:xfrm>
          <a:graphic>
            <a:graphicData uri="http://schemas.openxmlformats.org/presentationml/2006/ole">
              <mc:AlternateContent xmlns:mc="http://schemas.openxmlformats.org/markup-compatibility/2006">
                <mc:Choice xmlns:v="urn:schemas-microsoft-com:vml" Requires="v">
                  <p:oleObj spid="_x0000_s403406" name="" r:id="rId21" imgW="69215" imgH="86995" progId="Equation.3">
                    <p:embed/>
                  </p:oleObj>
                </mc:Choice>
                <mc:Fallback>
                  <p:oleObj name="" r:id="rId21" imgW="69215" imgH="86995" progId="Equation.3">
                    <p:embed/>
                    <p:pic>
                      <p:nvPicPr>
                        <p:cNvPr id="0" name="对象 2357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64" y="732"/>
                          <a:ext cx="182"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22" name="对象 23580"/>
            <p:cNvGraphicFramePr>
              <a:graphicFrameLocks noChangeAspect="1"/>
            </p:cNvGraphicFramePr>
            <p:nvPr/>
          </p:nvGraphicFramePr>
          <p:xfrm>
            <a:off x="506" y="769"/>
            <a:ext cx="170" cy="256"/>
          </p:xfrm>
          <a:graphic>
            <a:graphicData uri="http://schemas.openxmlformats.org/presentationml/2006/ole">
              <mc:AlternateContent xmlns:mc="http://schemas.openxmlformats.org/markup-compatibility/2006">
                <mc:Choice xmlns:v="urn:schemas-microsoft-com:vml" Requires="v">
                  <p:oleObj spid="_x0000_s403407" name="" r:id="rId23" imgW="92710" imgH="161925" progId="Equation.DSMT4">
                    <p:embed/>
                  </p:oleObj>
                </mc:Choice>
                <mc:Fallback>
                  <p:oleObj name="" r:id="rId23" imgW="92710" imgH="161925" progId="Equation.DSMT4">
                    <p:embed/>
                    <p:pic>
                      <p:nvPicPr>
                        <p:cNvPr id="0" name="对象 2358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6" y="769"/>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23" name="对象 23581"/>
            <p:cNvGraphicFramePr>
              <a:graphicFrameLocks noChangeAspect="1"/>
            </p:cNvGraphicFramePr>
            <p:nvPr/>
          </p:nvGraphicFramePr>
          <p:xfrm>
            <a:off x="923" y="755"/>
            <a:ext cx="184" cy="256"/>
          </p:xfrm>
          <a:graphic>
            <a:graphicData uri="http://schemas.openxmlformats.org/presentationml/2006/ole">
              <mc:AlternateContent xmlns:mc="http://schemas.openxmlformats.org/markup-compatibility/2006">
                <mc:Choice xmlns:v="urn:schemas-microsoft-com:vml" Requires="v">
                  <p:oleObj spid="_x0000_s403408" name="" r:id="rId25" imgW="104140" imgH="161925" progId="Equation.DSMT4">
                    <p:embed/>
                  </p:oleObj>
                </mc:Choice>
                <mc:Fallback>
                  <p:oleObj name="" r:id="rId25" imgW="104140" imgH="161925" progId="Equation.DSMT4">
                    <p:embed/>
                    <p:pic>
                      <p:nvPicPr>
                        <p:cNvPr id="0" name="对象 2358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23" y="755"/>
                          <a:ext cx="18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24" name="直接连接符 23582"/>
            <p:cNvSpPr>
              <a:spLocks noChangeShapeType="1"/>
            </p:cNvSpPr>
            <p:nvPr/>
          </p:nvSpPr>
          <p:spPr bwMode="auto">
            <a:xfrm flipH="1">
              <a:off x="601" y="152"/>
              <a:ext cx="128" cy="1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5" name="直接连接符 23583"/>
            <p:cNvSpPr>
              <a:spLocks noChangeShapeType="1"/>
            </p:cNvSpPr>
            <p:nvPr/>
          </p:nvSpPr>
          <p:spPr bwMode="auto">
            <a:xfrm flipH="1">
              <a:off x="592" y="143"/>
              <a:ext cx="283" cy="3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6" name="直接连接符 23584"/>
            <p:cNvSpPr>
              <a:spLocks noChangeShapeType="1"/>
            </p:cNvSpPr>
            <p:nvPr/>
          </p:nvSpPr>
          <p:spPr bwMode="auto">
            <a:xfrm flipH="1">
              <a:off x="597" y="182"/>
              <a:ext cx="365" cy="42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7" name="直接连接符 23585"/>
            <p:cNvSpPr>
              <a:spLocks noChangeShapeType="1"/>
            </p:cNvSpPr>
            <p:nvPr/>
          </p:nvSpPr>
          <p:spPr bwMode="auto">
            <a:xfrm flipH="1">
              <a:off x="608" y="323"/>
              <a:ext cx="365" cy="40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8" name="直接连接符 23586"/>
            <p:cNvSpPr>
              <a:spLocks noChangeShapeType="1"/>
            </p:cNvSpPr>
            <p:nvPr/>
          </p:nvSpPr>
          <p:spPr bwMode="auto">
            <a:xfrm flipH="1">
              <a:off x="648" y="464"/>
              <a:ext cx="319" cy="36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29" name="直接连接符 23587"/>
            <p:cNvSpPr>
              <a:spLocks noChangeShapeType="1"/>
            </p:cNvSpPr>
            <p:nvPr/>
          </p:nvSpPr>
          <p:spPr bwMode="auto">
            <a:xfrm flipH="1">
              <a:off x="770" y="568"/>
              <a:ext cx="219" cy="2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30" name="直接连接符 23588"/>
            <p:cNvSpPr>
              <a:spLocks noChangeShapeType="1"/>
            </p:cNvSpPr>
            <p:nvPr/>
          </p:nvSpPr>
          <p:spPr bwMode="auto">
            <a:xfrm flipH="1">
              <a:off x="869" y="667"/>
              <a:ext cx="128" cy="1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31" name="对象 23589"/>
            <p:cNvGraphicFramePr>
              <a:graphicFrameLocks noChangeAspect="1"/>
            </p:cNvGraphicFramePr>
            <p:nvPr/>
          </p:nvGraphicFramePr>
          <p:xfrm>
            <a:off x="377" y="130"/>
            <a:ext cx="220" cy="265"/>
          </p:xfrm>
          <a:graphic>
            <a:graphicData uri="http://schemas.openxmlformats.org/presentationml/2006/ole">
              <mc:AlternateContent xmlns:mc="http://schemas.openxmlformats.org/markup-compatibility/2006">
                <mc:Choice xmlns:v="urn:schemas-microsoft-com:vml" Requires="v">
                  <p:oleObj spid="_x0000_s403409" name="" r:id="rId27" imgW="121285" imgH="161925" progId="Equation.DSMT4">
                    <p:embed/>
                  </p:oleObj>
                </mc:Choice>
                <mc:Fallback>
                  <p:oleObj name="" r:id="rId27" imgW="121285" imgH="161925" progId="Equation.DSMT4">
                    <p:embed/>
                    <p:pic>
                      <p:nvPicPr>
                        <p:cNvPr id="0" name="对象 2358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7" y="130"/>
                          <a:ext cx="22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32" name="对象 23590"/>
            <p:cNvGraphicFramePr>
              <a:graphicFrameLocks noChangeAspect="1"/>
            </p:cNvGraphicFramePr>
            <p:nvPr/>
          </p:nvGraphicFramePr>
          <p:xfrm>
            <a:off x="995" y="477"/>
            <a:ext cx="237" cy="265"/>
          </p:xfrm>
          <a:graphic>
            <a:graphicData uri="http://schemas.openxmlformats.org/presentationml/2006/ole">
              <mc:AlternateContent xmlns:mc="http://schemas.openxmlformats.org/markup-compatibility/2006">
                <mc:Choice xmlns:v="urn:schemas-microsoft-com:vml" Requires="v">
                  <p:oleObj spid="_x0000_s403410" name="" r:id="rId29" imgW="133350" imgH="161925" progId="Equation.DSMT4">
                    <p:embed/>
                  </p:oleObj>
                </mc:Choice>
                <mc:Fallback>
                  <p:oleObj name="" r:id="rId29" imgW="133350" imgH="161925" progId="Equation.DSMT4">
                    <p:embed/>
                    <p:pic>
                      <p:nvPicPr>
                        <p:cNvPr id="0" name="对象 2359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5" y="477"/>
                          <a:ext cx="23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33" name="直接连接符 23591"/>
            <p:cNvSpPr>
              <a:spLocks noChangeShapeType="1"/>
            </p:cNvSpPr>
            <p:nvPr/>
          </p:nvSpPr>
          <p:spPr bwMode="auto">
            <a:xfrm>
              <a:off x="592" y="289"/>
              <a:ext cx="393" cy="302"/>
            </a:xfrm>
            <a:prstGeom prst="line">
              <a:avLst/>
            </a:prstGeom>
            <a:noFill/>
            <a:ln w="25400">
              <a:solidFill>
                <a:srgbClr val="FF00FF"/>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616" name="组合 23592"/>
          <p:cNvGrpSpPr/>
          <p:nvPr/>
        </p:nvGrpSpPr>
        <p:grpSpPr bwMode="auto">
          <a:xfrm>
            <a:off x="5777987" y="5471714"/>
            <a:ext cx="2121694" cy="1386286"/>
            <a:chOff x="0" y="0"/>
            <a:chExt cx="1451" cy="974"/>
          </a:xfrm>
        </p:grpSpPr>
        <p:sp>
          <p:nvSpPr>
            <p:cNvPr id="24589" name="Freeform 19"/>
            <p:cNvSpPr>
              <a:spLocks noChangeArrowheads="1"/>
            </p:cNvSpPr>
            <p:nvPr/>
          </p:nvSpPr>
          <p:spPr bwMode="auto">
            <a:xfrm>
              <a:off x="801" y="165"/>
              <a:ext cx="252" cy="406"/>
            </a:xfrm>
            <a:custGeom>
              <a:avLst/>
              <a:gdLst>
                <a:gd name="T0" fmla="*/ 0 w 1711"/>
                <a:gd name="T1" fmla="*/ 0 h 1233"/>
                <a:gd name="T2" fmla="*/ 0 w 1711"/>
                <a:gd name="T3" fmla="*/ 2 h 1233"/>
                <a:gd name="T4" fmla="*/ 0 w 1711"/>
                <a:gd name="T5" fmla="*/ 3 h 1233"/>
                <a:gd name="T6" fmla="*/ 0 w 1711"/>
                <a:gd name="T7" fmla="*/ 4 h 1233"/>
                <a:gd name="T8" fmla="*/ 0 w 1711"/>
                <a:gd name="T9" fmla="*/ 5 h 1233"/>
                <a:gd name="T10" fmla="*/ 0 w 1711"/>
                <a:gd name="T11" fmla="*/ 5 h 12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11" h="1233">
                  <a:moveTo>
                    <a:pt x="0" y="0"/>
                  </a:moveTo>
                  <a:cubicBezTo>
                    <a:pt x="140" y="156"/>
                    <a:pt x="280" y="313"/>
                    <a:pt x="394" y="427"/>
                  </a:cubicBezTo>
                  <a:cubicBezTo>
                    <a:pt x="508" y="541"/>
                    <a:pt x="569" y="597"/>
                    <a:pt x="688" y="686"/>
                  </a:cubicBezTo>
                  <a:cubicBezTo>
                    <a:pt x="807" y="776"/>
                    <a:pt x="982" y="891"/>
                    <a:pt x="1108" y="966"/>
                  </a:cubicBezTo>
                  <a:cubicBezTo>
                    <a:pt x="1234" y="1041"/>
                    <a:pt x="1346" y="1091"/>
                    <a:pt x="1446" y="1136"/>
                  </a:cubicBezTo>
                  <a:cubicBezTo>
                    <a:pt x="1546" y="1181"/>
                    <a:pt x="1656" y="1213"/>
                    <a:pt x="1711" y="1233"/>
                  </a:cubicBezTo>
                </a:path>
              </a:pathLst>
            </a:custGeom>
            <a:noFill/>
            <a:ln w="25400">
              <a:solidFill>
                <a:srgbClr val="FF00FF"/>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0" name="Line 8"/>
            <p:cNvSpPr>
              <a:spLocks noChangeShapeType="1"/>
            </p:cNvSpPr>
            <p:nvPr/>
          </p:nvSpPr>
          <p:spPr bwMode="auto">
            <a:xfrm>
              <a:off x="0" y="763"/>
              <a:ext cx="1293"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1" name="Line 9"/>
            <p:cNvSpPr>
              <a:spLocks noChangeShapeType="1"/>
            </p:cNvSpPr>
            <p:nvPr/>
          </p:nvSpPr>
          <p:spPr bwMode="auto">
            <a:xfrm flipH="1" flipV="1">
              <a:off x="522" y="50"/>
              <a:ext cx="9" cy="7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2" name="Line 13"/>
            <p:cNvSpPr>
              <a:spLocks noChangeShapeType="1"/>
            </p:cNvSpPr>
            <p:nvPr/>
          </p:nvSpPr>
          <p:spPr bwMode="auto">
            <a:xfrm>
              <a:off x="811" y="94"/>
              <a:ext cx="0" cy="6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3" name="Line 14"/>
            <p:cNvSpPr>
              <a:spLocks noChangeShapeType="1"/>
            </p:cNvSpPr>
            <p:nvPr/>
          </p:nvSpPr>
          <p:spPr bwMode="auto">
            <a:xfrm>
              <a:off x="1051" y="86"/>
              <a:ext cx="8" cy="6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594" name="对象 23598"/>
            <p:cNvGraphicFramePr>
              <a:graphicFrameLocks noChangeAspect="1"/>
            </p:cNvGraphicFramePr>
            <p:nvPr/>
          </p:nvGraphicFramePr>
          <p:xfrm>
            <a:off x="327" y="0"/>
            <a:ext cx="190" cy="224"/>
          </p:xfrm>
          <a:graphic>
            <a:graphicData uri="http://schemas.openxmlformats.org/presentationml/2006/ole">
              <mc:AlternateContent xmlns:mc="http://schemas.openxmlformats.org/markup-compatibility/2006">
                <mc:Choice xmlns:v="urn:schemas-microsoft-com:vml" Requires="v">
                  <p:oleObj spid="_x0000_s403411" name="" r:id="rId31" imgW="92710" imgH="121285" progId="Equation.3">
                    <p:embed/>
                  </p:oleObj>
                </mc:Choice>
                <mc:Fallback>
                  <p:oleObj name="" r:id="rId31" imgW="92710" imgH="121285" progId="Equation.3">
                    <p:embed/>
                    <p:pic>
                      <p:nvPicPr>
                        <p:cNvPr id="0" name="对象 2359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7" y="0"/>
                          <a:ext cx="19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595" name="对象 23599"/>
            <p:cNvGraphicFramePr>
              <a:graphicFrameLocks noChangeAspect="1"/>
            </p:cNvGraphicFramePr>
            <p:nvPr/>
          </p:nvGraphicFramePr>
          <p:xfrm>
            <a:off x="415" y="762"/>
            <a:ext cx="136" cy="192"/>
          </p:xfrm>
          <a:graphic>
            <a:graphicData uri="http://schemas.openxmlformats.org/presentationml/2006/ole">
              <mc:AlternateContent xmlns:mc="http://schemas.openxmlformats.org/markup-compatibility/2006">
                <mc:Choice xmlns:v="urn:schemas-microsoft-com:vml" Requires="v">
                  <p:oleObj spid="_x0000_s403412" name="" r:id="rId33" imgW="69215" imgH="121285" progId="Equation.DSMT4">
                    <p:embed/>
                  </p:oleObj>
                </mc:Choice>
                <mc:Fallback>
                  <p:oleObj name="" r:id="rId33" imgW="69215" imgH="121285" progId="Equation.DSMT4">
                    <p:embed/>
                    <p:pic>
                      <p:nvPicPr>
                        <p:cNvPr id="0" name="对象 2359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5" y="762"/>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 name="对象 23600"/>
            <p:cNvGraphicFramePr>
              <a:graphicFrameLocks noChangeAspect="1"/>
            </p:cNvGraphicFramePr>
            <p:nvPr/>
          </p:nvGraphicFramePr>
          <p:xfrm>
            <a:off x="1287" y="677"/>
            <a:ext cx="164" cy="182"/>
          </p:xfrm>
          <a:graphic>
            <a:graphicData uri="http://schemas.openxmlformats.org/presentationml/2006/ole">
              <mc:AlternateContent xmlns:mc="http://schemas.openxmlformats.org/markup-compatibility/2006">
                <mc:Choice xmlns:v="urn:schemas-microsoft-com:vml" Requires="v">
                  <p:oleObj spid="_x0000_s403413" name="" r:id="rId35" imgW="63500" imgH="81280" progId="Equation.DSMT4">
                    <p:embed/>
                  </p:oleObj>
                </mc:Choice>
                <mc:Fallback>
                  <p:oleObj name="" r:id="rId35" imgW="63500" imgH="81280" progId="Equation.DSMT4">
                    <p:embed/>
                    <p:pic>
                      <p:nvPicPr>
                        <p:cNvPr id="0" name="对象 2360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287" y="677"/>
                          <a:ext cx="16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597" name="对象 23601"/>
            <p:cNvGraphicFramePr>
              <a:graphicFrameLocks noChangeAspect="1"/>
            </p:cNvGraphicFramePr>
            <p:nvPr/>
          </p:nvGraphicFramePr>
          <p:xfrm>
            <a:off x="739" y="705"/>
            <a:ext cx="142" cy="256"/>
          </p:xfrm>
          <a:graphic>
            <a:graphicData uri="http://schemas.openxmlformats.org/presentationml/2006/ole">
              <mc:AlternateContent xmlns:mc="http://schemas.openxmlformats.org/markup-compatibility/2006">
                <mc:Choice xmlns:v="urn:schemas-microsoft-com:vml" Requires="v">
                  <p:oleObj spid="_x0000_s403414" name="" r:id="rId37" imgW="69215" imgH="161925" progId="Equation.DSMT4">
                    <p:embed/>
                  </p:oleObj>
                </mc:Choice>
                <mc:Fallback>
                  <p:oleObj name="" r:id="rId37" imgW="69215" imgH="161925" progId="Equation.DSMT4">
                    <p:embed/>
                    <p:pic>
                      <p:nvPicPr>
                        <p:cNvPr id="0" name="对象 2360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39" y="705"/>
                          <a:ext cx="1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598" name="对象 23602"/>
            <p:cNvGraphicFramePr>
              <a:graphicFrameLocks noChangeAspect="1"/>
            </p:cNvGraphicFramePr>
            <p:nvPr/>
          </p:nvGraphicFramePr>
          <p:xfrm>
            <a:off x="964" y="718"/>
            <a:ext cx="156" cy="256"/>
          </p:xfrm>
          <a:graphic>
            <a:graphicData uri="http://schemas.openxmlformats.org/presentationml/2006/ole">
              <mc:AlternateContent xmlns:mc="http://schemas.openxmlformats.org/markup-compatibility/2006">
                <mc:Choice xmlns:v="urn:schemas-microsoft-com:vml" Requires="v">
                  <p:oleObj spid="_x0000_s403415" name="" r:id="rId39" imgW="86995" imgH="161925" progId="Equation.DSMT4">
                    <p:embed/>
                  </p:oleObj>
                </mc:Choice>
                <mc:Fallback>
                  <p:oleObj name="" r:id="rId39" imgW="86995" imgH="161925" progId="Equation.DSMT4">
                    <p:embed/>
                    <p:pic>
                      <p:nvPicPr>
                        <p:cNvPr id="0" name="对象 2360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64" y="718"/>
                          <a:ext cx="1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99" name="直接连接符 23603"/>
            <p:cNvSpPr>
              <a:spLocks noChangeShapeType="1"/>
            </p:cNvSpPr>
            <p:nvPr/>
          </p:nvSpPr>
          <p:spPr bwMode="auto">
            <a:xfrm flipH="1">
              <a:off x="820" y="97"/>
              <a:ext cx="156" cy="1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0" name="直接连接符 23604"/>
            <p:cNvSpPr>
              <a:spLocks noChangeShapeType="1"/>
            </p:cNvSpPr>
            <p:nvPr/>
          </p:nvSpPr>
          <p:spPr bwMode="auto">
            <a:xfrm flipH="1">
              <a:off x="811" y="152"/>
              <a:ext cx="228" cy="2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1" name="直接连接符 23605"/>
            <p:cNvSpPr>
              <a:spLocks noChangeShapeType="1"/>
            </p:cNvSpPr>
            <p:nvPr/>
          </p:nvSpPr>
          <p:spPr bwMode="auto">
            <a:xfrm flipH="1">
              <a:off x="816" y="282"/>
              <a:ext cx="237" cy="25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2" name="直接连接符 23606"/>
            <p:cNvSpPr>
              <a:spLocks noChangeShapeType="1"/>
            </p:cNvSpPr>
            <p:nvPr/>
          </p:nvSpPr>
          <p:spPr bwMode="auto">
            <a:xfrm flipH="1">
              <a:off x="827" y="414"/>
              <a:ext cx="228" cy="2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3" name="直接连接符 23607"/>
            <p:cNvSpPr>
              <a:spLocks noChangeShapeType="1"/>
            </p:cNvSpPr>
            <p:nvPr/>
          </p:nvSpPr>
          <p:spPr bwMode="auto">
            <a:xfrm flipH="1">
              <a:off x="840" y="537"/>
              <a:ext cx="218" cy="2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4" name="直接连接符 23608"/>
            <p:cNvSpPr>
              <a:spLocks noChangeShapeType="1"/>
            </p:cNvSpPr>
            <p:nvPr/>
          </p:nvSpPr>
          <p:spPr bwMode="auto">
            <a:xfrm flipH="1">
              <a:off x="943" y="668"/>
              <a:ext cx="101" cy="9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05" name="对象 23609"/>
            <p:cNvGraphicFramePr>
              <a:graphicFrameLocks noChangeAspect="1"/>
            </p:cNvGraphicFramePr>
            <p:nvPr/>
          </p:nvGraphicFramePr>
          <p:xfrm>
            <a:off x="596" y="66"/>
            <a:ext cx="220" cy="265"/>
          </p:xfrm>
          <a:graphic>
            <a:graphicData uri="http://schemas.openxmlformats.org/presentationml/2006/ole">
              <mc:AlternateContent xmlns:mc="http://schemas.openxmlformats.org/markup-compatibility/2006">
                <mc:Choice xmlns:v="urn:schemas-microsoft-com:vml" Requires="v">
                  <p:oleObj spid="_x0000_s403416" name="" r:id="rId41" imgW="121285" imgH="161925" progId="Equation.DSMT4">
                    <p:embed/>
                  </p:oleObj>
                </mc:Choice>
                <mc:Fallback>
                  <p:oleObj name="" r:id="rId41" imgW="121285" imgH="161925" progId="Equation.DSMT4">
                    <p:embed/>
                    <p:pic>
                      <p:nvPicPr>
                        <p:cNvPr id="0" name="对象 2360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96" y="66"/>
                          <a:ext cx="220"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06" name="对象 23610"/>
            <p:cNvGraphicFramePr>
              <a:graphicFrameLocks noChangeAspect="1"/>
            </p:cNvGraphicFramePr>
            <p:nvPr/>
          </p:nvGraphicFramePr>
          <p:xfrm>
            <a:off x="1068" y="450"/>
            <a:ext cx="237" cy="265"/>
          </p:xfrm>
          <a:graphic>
            <a:graphicData uri="http://schemas.openxmlformats.org/presentationml/2006/ole">
              <mc:AlternateContent xmlns:mc="http://schemas.openxmlformats.org/markup-compatibility/2006">
                <mc:Choice xmlns:v="urn:schemas-microsoft-com:vml" Requires="v">
                  <p:oleObj spid="_x0000_s403417" name="" r:id="rId43" imgW="133350" imgH="161925" progId="Equation.DSMT4">
                    <p:embed/>
                  </p:oleObj>
                </mc:Choice>
                <mc:Fallback>
                  <p:oleObj name="" r:id="rId43" imgW="133350" imgH="161925" progId="Equation.DSMT4">
                    <p:embed/>
                    <p:pic>
                      <p:nvPicPr>
                        <p:cNvPr id="0" name="对象 2361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68" y="450"/>
                          <a:ext cx="23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07" name="Line 13"/>
            <p:cNvSpPr>
              <a:spLocks noChangeShapeType="1"/>
            </p:cNvSpPr>
            <p:nvPr/>
          </p:nvSpPr>
          <p:spPr bwMode="auto">
            <a:xfrm>
              <a:off x="0" y="88"/>
              <a:ext cx="0" cy="65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8" name="Line 14"/>
            <p:cNvSpPr>
              <a:spLocks noChangeShapeType="1"/>
            </p:cNvSpPr>
            <p:nvPr/>
          </p:nvSpPr>
          <p:spPr bwMode="auto">
            <a:xfrm>
              <a:off x="240" y="80"/>
              <a:ext cx="8" cy="6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9" name="直接连接符 23613"/>
            <p:cNvSpPr>
              <a:spLocks noChangeShapeType="1"/>
            </p:cNvSpPr>
            <p:nvPr/>
          </p:nvSpPr>
          <p:spPr bwMode="auto">
            <a:xfrm flipH="1">
              <a:off x="9" y="91"/>
              <a:ext cx="156" cy="1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0" name="直接连接符 23614"/>
            <p:cNvSpPr>
              <a:spLocks noChangeShapeType="1"/>
            </p:cNvSpPr>
            <p:nvPr/>
          </p:nvSpPr>
          <p:spPr bwMode="auto">
            <a:xfrm flipH="1">
              <a:off x="0" y="146"/>
              <a:ext cx="228" cy="2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1" name="直接连接符 23615"/>
            <p:cNvSpPr>
              <a:spLocks noChangeShapeType="1"/>
            </p:cNvSpPr>
            <p:nvPr/>
          </p:nvSpPr>
          <p:spPr bwMode="auto">
            <a:xfrm flipH="1">
              <a:off x="5" y="276"/>
              <a:ext cx="237" cy="25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2" name="直接连接符 23616"/>
            <p:cNvSpPr>
              <a:spLocks noChangeShapeType="1"/>
            </p:cNvSpPr>
            <p:nvPr/>
          </p:nvSpPr>
          <p:spPr bwMode="auto">
            <a:xfrm flipH="1">
              <a:off x="16" y="408"/>
              <a:ext cx="228" cy="24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3" name="直接连接符 23617"/>
            <p:cNvSpPr>
              <a:spLocks noChangeShapeType="1"/>
            </p:cNvSpPr>
            <p:nvPr/>
          </p:nvSpPr>
          <p:spPr bwMode="auto">
            <a:xfrm flipH="1">
              <a:off x="29" y="531"/>
              <a:ext cx="218" cy="2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4" name="直接连接符 23618"/>
            <p:cNvSpPr>
              <a:spLocks noChangeShapeType="1"/>
            </p:cNvSpPr>
            <p:nvPr/>
          </p:nvSpPr>
          <p:spPr bwMode="auto">
            <a:xfrm flipH="1">
              <a:off x="132" y="662"/>
              <a:ext cx="101" cy="9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9" name="组合 2"/>
          <p:cNvGrpSpPr/>
          <p:nvPr/>
        </p:nvGrpSpPr>
        <p:grpSpPr bwMode="auto">
          <a:xfrm>
            <a:off x="0" y="632416"/>
            <a:ext cx="8569651" cy="53956"/>
            <a:chOff x="8792" y="933034"/>
            <a:chExt cx="8241641" cy="48388"/>
          </a:xfrm>
          <a:solidFill>
            <a:schemeClr val="accent4">
              <a:lumMod val="75000"/>
            </a:schemeClr>
          </a:solidFill>
        </p:grpSpPr>
        <p:cxnSp>
          <p:nvCxnSpPr>
            <p:cNvPr id="70" name="直接连接符 69"/>
            <p:cNvCxnSpPr/>
            <p:nvPr/>
          </p:nvCxnSpPr>
          <p:spPr>
            <a:xfrm>
              <a:off x="10380" y="981422"/>
              <a:ext cx="8240053" cy="0"/>
            </a:xfrm>
            <a:prstGeom prst="line">
              <a:avLst/>
            </a:prstGeom>
            <a:grpFill/>
            <a:ln w="6350">
              <a:solidFill>
                <a:schemeClr val="accent4">
                  <a:lumMod val="75000"/>
                </a:schemeClr>
              </a:solidFill>
              <a:headEnd type="none" w="med" len="med"/>
              <a:tailEnd type="none" w="lg" len="lg"/>
            </a:ln>
            <a:effectLst>
              <a:outerShdw blurRad="12700" dir="5400000" algn="t" rotWithShape="0">
                <a:srgbClr val="C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8792" y="933034"/>
              <a:ext cx="435002" cy="45266"/>
            </a:xfrm>
            <a:prstGeom prst="rect">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ea typeface="微软雅黑" panose="020B0503020204020204" pitchFamily="34" charset="-122"/>
              </a:endParaRPr>
            </a:p>
          </p:txBody>
        </p:sp>
      </p:grpSp>
      <p:sp>
        <p:nvSpPr>
          <p:cNvPr id="72" name="矩形 5"/>
          <p:cNvSpPr>
            <a:spLocks noChangeArrowheads="1"/>
          </p:cNvSpPr>
          <p:nvPr/>
        </p:nvSpPr>
        <p:spPr bwMode="auto">
          <a:xfrm>
            <a:off x="95613" y="56413"/>
            <a:ext cx="7345281"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Times New Roman" panose="02020603050405020304" pitchFamily="18" charset="0"/>
                <a:ea typeface="Tahoma" panose="020B0604030504040204" pitchFamily="34" charset="0"/>
                <a:cs typeface="Times New Roman" panose="02020603050405020304" pitchFamily="18" charset="0"/>
              </a:rPr>
              <a:t>2.3 </a:t>
            </a:r>
            <a:r>
              <a:rPr lang="zh-CN" altLang="en-US"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稳态扩散 （</a:t>
            </a:r>
            <a:r>
              <a:rPr lang="en-US" altLang="zh-CN"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Steady state diffusion</a:t>
            </a:r>
            <a:r>
              <a:rPr lang="zh-CN" altLang="en-US" sz="3300" b="1" dirty="0">
                <a:solidFill>
                  <a:srgbClr val="6F179F"/>
                </a:solidFill>
                <a:latin typeface="Times New Roman" panose="02020603050405020304" pitchFamily="18" charset="0"/>
                <a:ea typeface="Tahoma" panose="020B0604030504040204" pitchFamily="34" charset="0"/>
                <a:cs typeface="Times New Roman" panose="02020603050405020304" pitchFamily="18" charset="0"/>
              </a:rPr>
              <a:t>）</a:t>
            </a:r>
            <a:endPar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a:spLocks noChangeArrowheads="1"/>
          </p:cNvSpPr>
          <p:nvPr/>
        </p:nvSpPr>
        <p:spPr bwMode="auto">
          <a:xfrm>
            <a:off x="633521" y="163424"/>
            <a:ext cx="3190297" cy="600164"/>
          </a:xfrm>
          <a:prstGeom prst="rect">
            <a:avLst/>
          </a:prstGeom>
          <a:noFill/>
          <a:ln w="9525">
            <a:noFill/>
            <a:miter lim="800000"/>
          </a:ln>
        </p:spPr>
        <p:txBody>
          <a:bodyPr wrap="none">
            <a:spAutoFit/>
          </a:bodyPr>
          <a:lstStyle/>
          <a:p>
            <a:pPr algn="ctr"/>
            <a:r>
              <a:rPr lang="en-US" altLang="zh-CN" sz="3300" b="1" dirty="0" smtClean="0">
                <a:solidFill>
                  <a:srgbClr val="6F179F"/>
                </a:solidFill>
                <a:latin typeface="微软雅黑" panose="020B0503020204020204" pitchFamily="34" charset="-122"/>
                <a:ea typeface="微软雅黑" panose="020B0503020204020204" pitchFamily="34" charset="-122"/>
                <a:cs typeface="Times New Roman" panose="02020603050405020304" pitchFamily="18" charset="0"/>
              </a:rPr>
              <a:t>2.4 </a:t>
            </a:r>
            <a:r>
              <a:rPr lang="zh-CN" altLang="en-US" sz="3300" b="1" dirty="0">
                <a:solidFill>
                  <a:srgbClr val="6F179F"/>
                </a:solidFill>
                <a:latin typeface="Times New Roman" panose="02020603050405020304" pitchFamily="18" charset="0"/>
                <a:ea typeface="微软雅黑" panose="020B0503020204020204" pitchFamily="34" charset="-122"/>
                <a:cs typeface="Times New Roman" panose="02020603050405020304" pitchFamily="18" charset="0"/>
              </a:rPr>
              <a:t>非稳态扩散</a:t>
            </a:r>
            <a:endParaRPr lang="zh-CN" altLang="en-US" sz="3300" b="1" dirty="0">
              <a:solidFill>
                <a:srgbClr val="6F179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 Box 11"/>
          <p:cNvSpPr txBox="1">
            <a:spLocks noChangeArrowheads="1"/>
          </p:cNvSpPr>
          <p:nvPr/>
        </p:nvSpPr>
        <p:spPr bwMode="auto">
          <a:xfrm>
            <a:off x="5937758" y="3465672"/>
            <a:ext cx="31289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solidFill>
                  <a:srgbClr val="FF0000"/>
                </a:solidFill>
                <a:latin typeface="微软雅黑" panose="020B0503020204020204" pitchFamily="34" charset="-122"/>
                <a:ea typeface="微软雅黑" panose="020B0503020204020204" pitchFamily="34" charset="-122"/>
              </a:rPr>
              <a:t>不同的初始和边界条件，解是不同的。</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870244"/>
            <a:ext cx="5636919" cy="3694712"/>
            <a:chOff x="1657261" y="1485580"/>
            <a:chExt cx="5636919" cy="3694712"/>
          </a:xfrm>
        </p:grpSpPr>
        <p:pic>
          <p:nvPicPr>
            <p:cNvPr id="10" name="Picture 5" descr="非稳态扩散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57261" y="1485580"/>
              <a:ext cx="5636919" cy="369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任意多边形: 形状 10"/>
            <p:cNvSpPr/>
            <p:nvPr/>
          </p:nvSpPr>
          <p:spPr>
            <a:xfrm>
              <a:off x="5087007" y="3428999"/>
              <a:ext cx="1765737" cy="932793"/>
            </a:xfrm>
            <a:custGeom>
              <a:avLst/>
              <a:gdLst>
                <a:gd name="connsiteX0" fmla="*/ 0 w 1860331"/>
                <a:gd name="connsiteY0" fmla="*/ 6067 h 946365"/>
                <a:gd name="connsiteX1" fmla="*/ 430924 w 1860331"/>
                <a:gd name="connsiteY1" fmla="*/ 6067 h 946365"/>
                <a:gd name="connsiteX2" fmla="*/ 756745 w 1860331"/>
                <a:gd name="connsiteY2" fmla="*/ 69129 h 946365"/>
                <a:gd name="connsiteX3" fmla="*/ 1103586 w 1860331"/>
                <a:gd name="connsiteY3" fmla="*/ 531584 h 946365"/>
                <a:gd name="connsiteX4" fmla="*/ 1345324 w 1860331"/>
                <a:gd name="connsiteY4" fmla="*/ 909957 h 946365"/>
                <a:gd name="connsiteX5" fmla="*/ 1860331 w 1860331"/>
                <a:gd name="connsiteY5" fmla="*/ 909957 h 94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0331" h="946365">
                  <a:moveTo>
                    <a:pt x="0" y="6067"/>
                  </a:moveTo>
                  <a:cubicBezTo>
                    <a:pt x="152400" y="812"/>
                    <a:pt x="304800" y="-4443"/>
                    <a:pt x="430924" y="6067"/>
                  </a:cubicBezTo>
                  <a:cubicBezTo>
                    <a:pt x="557048" y="16577"/>
                    <a:pt x="644635" y="-18457"/>
                    <a:pt x="756745" y="69129"/>
                  </a:cubicBezTo>
                  <a:cubicBezTo>
                    <a:pt x="868855" y="156715"/>
                    <a:pt x="1005489" y="391446"/>
                    <a:pt x="1103586" y="531584"/>
                  </a:cubicBezTo>
                  <a:cubicBezTo>
                    <a:pt x="1201683" y="671722"/>
                    <a:pt x="1219200" y="846895"/>
                    <a:pt x="1345324" y="909957"/>
                  </a:cubicBezTo>
                  <a:cubicBezTo>
                    <a:pt x="1471448" y="973019"/>
                    <a:pt x="1665889" y="941488"/>
                    <a:pt x="1860331" y="909957"/>
                  </a:cubicBezTo>
                </a:path>
              </a:pathLst>
            </a:cu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270713" y="3056954"/>
              <a:ext cx="767255" cy="369332"/>
            </a:xfrm>
            <a:prstGeom prst="rect">
              <a:avLst/>
            </a:prstGeom>
          </p:spPr>
          <p:txBody>
            <a:bodyPr wrap="square">
              <a:spAutoFit/>
            </a:bodyPr>
            <a:lstStyle/>
            <a:p>
              <a:r>
                <a:rPr lang="en-US" altLang="zh-CN" b="1" dirty="0">
                  <a:solidFill>
                    <a:srgbClr val="0000FF"/>
                  </a:solidFill>
                  <a:latin typeface="微软雅黑" panose="020B0503020204020204" pitchFamily="34" charset="-122"/>
                  <a:ea typeface="微软雅黑" panose="020B0503020204020204" pitchFamily="34" charset="-122"/>
                </a:rPr>
                <a:t>t=t</a:t>
              </a:r>
              <a:r>
                <a:rPr lang="en-US" altLang="zh-CN" b="1" baseline="-25000" dirty="0">
                  <a:solidFill>
                    <a:srgbClr val="0000FF"/>
                  </a:solidFill>
                  <a:latin typeface="微软雅黑" panose="020B0503020204020204" pitchFamily="34" charset="-122"/>
                  <a:ea typeface="微软雅黑" panose="020B0503020204020204" pitchFamily="34" charset="-122"/>
                </a:rPr>
                <a:t>1</a:t>
              </a:r>
              <a:endParaRPr lang="zh-CN" altLang="en-US" baseline="-25000" dirty="0">
                <a:solidFill>
                  <a:srgbClr val="0000FF"/>
                </a:solidFill>
              </a:endParaRPr>
            </a:p>
          </p:txBody>
        </p:sp>
        <p:cxnSp>
          <p:nvCxnSpPr>
            <p:cNvPr id="13" name="直接连接符 12"/>
            <p:cNvCxnSpPr/>
            <p:nvPr/>
          </p:nvCxnSpPr>
          <p:spPr>
            <a:xfrm flipV="1">
              <a:off x="5969875" y="3332936"/>
              <a:ext cx="365420" cy="29215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507421" y="3625094"/>
              <a:ext cx="210207" cy="270301"/>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291753" y="3833700"/>
              <a:ext cx="767255" cy="369332"/>
            </a:xfrm>
            <a:prstGeom prst="rect">
              <a:avLst/>
            </a:prstGeom>
          </p:spPr>
          <p:txBody>
            <a:bodyPr wrap="square">
              <a:spAutoFit/>
            </a:bodyPr>
            <a:lstStyle/>
            <a:p>
              <a:r>
                <a:rPr lang="en-US" altLang="zh-CN" b="1" dirty="0">
                  <a:solidFill>
                    <a:schemeClr val="accent6">
                      <a:lumMod val="75000"/>
                    </a:schemeClr>
                  </a:solidFill>
                  <a:latin typeface="微软雅黑" panose="020B0503020204020204" pitchFamily="34" charset="-122"/>
                  <a:ea typeface="微软雅黑" panose="020B0503020204020204" pitchFamily="34" charset="-122"/>
                </a:rPr>
                <a:t>t=t</a:t>
              </a:r>
              <a:r>
                <a:rPr lang="en-US" altLang="zh-CN" b="1" baseline="-25000" dirty="0">
                  <a:solidFill>
                    <a:schemeClr val="accent6">
                      <a:lumMod val="75000"/>
                    </a:schemeClr>
                  </a:solidFill>
                  <a:latin typeface="微软雅黑" panose="020B0503020204020204" pitchFamily="34" charset="-122"/>
                  <a:ea typeface="微软雅黑" panose="020B0503020204020204" pitchFamily="34" charset="-122"/>
                </a:rPr>
                <a:t>2</a:t>
              </a:r>
              <a:endParaRPr lang="zh-CN" altLang="en-US" baseline="-25000" dirty="0">
                <a:solidFill>
                  <a:schemeClr val="accent6">
                    <a:lumMod val="75000"/>
                  </a:schemeClr>
                </a:solidFill>
              </a:endParaRPr>
            </a:p>
          </p:txBody>
        </p:sp>
      </p:grpSp>
      <p:grpSp>
        <p:nvGrpSpPr>
          <p:cNvPr id="19" name="组合 18"/>
          <p:cNvGrpSpPr/>
          <p:nvPr/>
        </p:nvGrpSpPr>
        <p:grpSpPr>
          <a:xfrm>
            <a:off x="5792274" y="1238207"/>
            <a:ext cx="3262783" cy="1801305"/>
            <a:chOff x="5724124" y="1092128"/>
            <a:chExt cx="3262783" cy="1801305"/>
          </a:xfrm>
        </p:grpSpPr>
        <p:sp>
          <p:nvSpPr>
            <p:cNvPr id="5" name="Text Box 9"/>
            <p:cNvSpPr txBox="1">
              <a:spLocks noChangeArrowheads="1"/>
            </p:cNvSpPr>
            <p:nvPr/>
          </p:nvSpPr>
          <p:spPr bwMode="auto">
            <a:xfrm>
              <a:off x="5724124" y="1092128"/>
              <a:ext cx="32627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1" dirty="0">
                  <a:latin typeface="微软雅黑" panose="020B0503020204020204" pitchFamily="34" charset="-122"/>
                  <a:ea typeface="微软雅黑" panose="020B0503020204020204" pitchFamily="34" charset="-122"/>
                </a:rPr>
                <a:t>用</a:t>
              </a:r>
              <a:r>
                <a:rPr lang="en-US" altLang="zh-CN" sz="2400" b="1" dirty="0">
                  <a:latin typeface="微软雅黑" panose="020B0503020204020204" pitchFamily="34" charset="-122"/>
                  <a:ea typeface="微软雅黑" panose="020B0503020204020204" pitchFamily="34" charset="-122"/>
                </a:rPr>
                <a:t>Fick</a:t>
              </a:r>
              <a:r>
                <a:rPr lang="zh-CN" altLang="en-US" sz="2400" b="1" dirty="0">
                  <a:latin typeface="微软雅黑" panose="020B0503020204020204" pitchFamily="34" charset="-122"/>
                  <a:ea typeface="微软雅黑" panose="020B0503020204020204" pitchFamily="34" charset="-122"/>
                </a:rPr>
                <a:t>第二定律来求解：</a:t>
              </a:r>
              <a:endParaRPr lang="zh-CN" altLang="en-US" sz="24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矩形 16">
                  <a:extLst>
                    <a:ext uri="{FF2B5EF4-FFF2-40B4-BE49-F238E27FC236}">
                      <ele attr="{9C6EDDE7-DE92-4B78-ABFD-2CF4AE5D1C83}"/>
                    </a:ext>
                  </a:extLst>
                </p:cNvPr>
                <p:cNvSpPr/>
                <p:nvPr/>
              </p:nvSpPr>
              <p:spPr>
                <a:xfrm>
                  <a:off x="5912099" y="1813266"/>
                  <a:ext cx="3010399" cy="10801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2800" b="1" i="1" smtClean="0">
                                <a:solidFill>
                                  <a:srgbClr val="0000FF"/>
                                </a:solidFill>
                                <a:latin typeface="Cambria Math" panose="02040503050406030204" pitchFamily="18" charset="0"/>
                              </a:rPr>
                            </m:ctrlPr>
                          </m:fPr>
                          <m:num>
                            <m:r>
                              <a:rPr lang="zh-CN" altLang="en-US" sz="2800" b="1" i="1">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𝑪</m:t>
                            </m:r>
                          </m:num>
                          <m:den>
                            <m:r>
                              <a:rPr lang="zh-CN" altLang="en-US" sz="2800" b="1" i="0">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𝒕</m:t>
                            </m:r>
                          </m:den>
                        </m:f>
                        <m:r>
                          <a:rPr lang="zh-CN" altLang="en-US" sz="2800" b="1" i="0">
                            <a:solidFill>
                              <a:srgbClr val="0000FF"/>
                            </a:solidFill>
                            <a:latin typeface="Cambria Math" panose="02040503050406030204" pitchFamily="18" charset="0"/>
                          </a:rPr>
                          <m:t>=</m:t>
                        </m:r>
                        <m:r>
                          <a:rPr lang="zh-CN" altLang="en-US" sz="2800" b="1" i="1">
                            <a:solidFill>
                              <a:srgbClr val="0000FF"/>
                            </a:solidFill>
                            <a:latin typeface="Cambria Math" panose="02040503050406030204" pitchFamily="18" charset="0"/>
                          </a:rPr>
                          <m:t>𝑫</m:t>
                        </m:r>
                        <m:d>
                          <m:dPr>
                            <m:ctrlPr>
                              <a:rPr lang="zh-CN" altLang="en-US" sz="2800" b="1" i="1">
                                <a:solidFill>
                                  <a:srgbClr val="0000FF"/>
                                </a:solidFill>
                                <a:latin typeface="Cambria Math" panose="02040503050406030204" pitchFamily="18" charset="0"/>
                              </a:rPr>
                            </m:ctrlPr>
                          </m:dPr>
                          <m:e>
                            <m:f>
                              <m:fPr>
                                <m:ctrlPr>
                                  <a:rPr lang="zh-CN" altLang="en-US" sz="2800" b="1" i="1" smtClean="0">
                                    <a:solidFill>
                                      <a:srgbClr val="0000FF"/>
                                    </a:solidFill>
                                    <a:latin typeface="Cambria Math" panose="02040503050406030204" pitchFamily="18" charset="0"/>
                                  </a:rPr>
                                </m:ctrlPr>
                              </m:fPr>
                              <m:num>
                                <m:sSup>
                                  <m:sSupPr>
                                    <m:ctrlPr>
                                      <a:rPr lang="en-US" altLang="zh-CN" sz="2800" b="1" i="1" smtClean="0">
                                        <a:solidFill>
                                          <a:srgbClr val="0000FF"/>
                                        </a:solidFill>
                                        <a:latin typeface="Cambria Math" panose="02040503050406030204" pitchFamily="18" charset="0"/>
                                        <a:ea typeface="Cambria Math" panose="02040503050406030204" pitchFamily="18" charset="0"/>
                                      </a:rPr>
                                    </m:ctrlPr>
                                  </m:sSupPr>
                                  <m:e>
                                    <m:r>
                                      <a:rPr lang="zh-CN" altLang="en-US" sz="2800" b="1">
                                        <a:solidFill>
                                          <a:srgbClr val="0000FF"/>
                                        </a:solidFill>
                                        <a:latin typeface="Cambria Math" panose="02040503050406030204" pitchFamily="18" charset="0"/>
                                      </a:rPr>
                                      <m:t>𝛛</m:t>
                                    </m:r>
                                  </m:e>
                                  <m:sup>
                                    <m:r>
                                      <a:rPr lang="en-US" altLang="zh-CN" sz="2800" b="1" i="1" smtClean="0">
                                        <a:solidFill>
                                          <a:srgbClr val="0000FF"/>
                                        </a:solidFill>
                                        <a:latin typeface="Cambria Math" panose="02040503050406030204" pitchFamily="18" charset="0"/>
                                        <a:ea typeface="Cambria Math" panose="02040503050406030204" pitchFamily="18" charset="0"/>
                                      </a:rPr>
                                      <m:t>𝟐</m:t>
                                    </m:r>
                                  </m:sup>
                                </m:sSup>
                                <m:r>
                                  <a:rPr lang="zh-CN" altLang="en-US" sz="2800" b="1" i="1">
                                    <a:solidFill>
                                      <a:srgbClr val="0000FF"/>
                                    </a:solidFill>
                                    <a:latin typeface="Cambria Math" panose="02040503050406030204" pitchFamily="18" charset="0"/>
                                  </a:rPr>
                                  <m:t>𝑪</m:t>
                                </m:r>
                              </m:num>
                              <m:den>
                                <m:r>
                                  <a:rPr lang="zh-CN" altLang="en-US" sz="2800" b="1">
                                    <a:solidFill>
                                      <a:srgbClr val="0000FF"/>
                                    </a:solidFill>
                                    <a:latin typeface="Cambria Math" panose="02040503050406030204" pitchFamily="18" charset="0"/>
                                  </a:rPr>
                                  <m:t>𝛛</m:t>
                                </m:r>
                                <m:sSup>
                                  <m:sSupPr>
                                    <m:ctrlPr>
                                      <a:rPr lang="en-US" altLang="zh-CN" sz="2800" b="1" i="1" smtClean="0">
                                        <a:solidFill>
                                          <a:srgbClr val="0000FF"/>
                                        </a:solidFill>
                                        <a:latin typeface="Cambria Math" panose="02040503050406030204" pitchFamily="18" charset="0"/>
                                        <a:ea typeface="Cambria Math" panose="02040503050406030204" pitchFamily="18" charset="0"/>
                                      </a:rPr>
                                    </m:ctrlPr>
                                  </m:sSupPr>
                                  <m:e>
                                    <m:r>
                                      <a:rPr lang="en-US" altLang="zh-CN" sz="2800" b="1" i="1" smtClean="0">
                                        <a:solidFill>
                                          <a:srgbClr val="0000FF"/>
                                        </a:solidFill>
                                        <a:latin typeface="Cambria Math" panose="02040503050406030204" pitchFamily="18" charset="0"/>
                                        <a:ea typeface="Cambria Math" panose="02040503050406030204" pitchFamily="18" charset="0"/>
                                      </a:rPr>
                                      <m:t>𝒙</m:t>
                                    </m:r>
                                  </m:e>
                                  <m:sup>
                                    <m:r>
                                      <a:rPr lang="en-US" altLang="zh-CN" sz="2800" b="1" i="1" smtClean="0">
                                        <a:solidFill>
                                          <a:srgbClr val="0000FF"/>
                                        </a:solidFill>
                                        <a:latin typeface="Cambria Math" panose="02040503050406030204" pitchFamily="18" charset="0"/>
                                        <a:ea typeface="Cambria Math" panose="02040503050406030204" pitchFamily="18" charset="0"/>
                                      </a:rPr>
                                      <m:t>𝟐</m:t>
                                    </m:r>
                                  </m:sup>
                                </m:sSup>
                              </m:den>
                            </m:f>
                          </m:e>
                        </m:d>
                      </m:oMath>
                    </m:oMathPara>
                  </a14:m>
                  <a:endParaRPr lang="zh-CN" altLang="en-US" sz="2800" b="1" dirty="0">
                    <a:solidFill>
                      <a:srgbClr val="0000FF"/>
                    </a:solidFill>
                    <a:latin typeface="Cambria Math" panose="02040503050406030204" pitchFamily="18" charset="0"/>
                  </a:endParaRPr>
                </a:p>
              </p:txBody>
            </p:sp>
          </mc:Choice>
          <mc:Fallback>
            <p:sp>
              <p:nvSpPr>
                <p:cNvPr id="17" name="矩形 16"/>
                <p:cNvSpPr>
                  <a:spLocks noRot="1" noChangeAspect="1" noMove="1" noResize="1" noEditPoints="1" noAdjustHandles="1" noChangeArrowheads="1" noChangeShapeType="1" noTextEdit="1"/>
                </p:cNvSpPr>
                <p:nvPr/>
              </p:nvSpPr>
              <p:spPr>
                <a:xfrm>
                  <a:off x="5912099" y="1813266"/>
                  <a:ext cx="3010399" cy="1080167"/>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grpSp>
      <p:sp>
        <p:nvSpPr>
          <p:cNvPr id="20" name="Text Box 2"/>
          <p:cNvSpPr txBox="1">
            <a:spLocks noChangeArrowheads="1"/>
          </p:cNvSpPr>
          <p:nvPr/>
        </p:nvSpPr>
        <p:spPr bwMode="auto">
          <a:xfrm>
            <a:off x="329452" y="5094138"/>
            <a:ext cx="8567999"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lang="zh-CN" altLang="en-US" sz="2800" b="1" dirty="0">
                <a:solidFill>
                  <a:srgbClr val="FF0000"/>
                </a:solidFill>
                <a:latin typeface="微软雅黑" panose="020B0503020204020204" pitchFamily="34" charset="-122"/>
                <a:ea typeface="微软雅黑" panose="020B0503020204020204" pitchFamily="34" charset="-122"/>
              </a:rPr>
              <a:t>非稳态扩散定义：</a:t>
            </a:r>
            <a:r>
              <a:rPr lang="zh-CN" altLang="en-US" sz="2800" b="1" dirty="0">
                <a:latin typeface="微软雅黑" panose="020B0503020204020204" pitchFamily="34" charset="-122"/>
                <a:ea typeface="微软雅黑" panose="020B0503020204020204" pitchFamily="34" charset="-122"/>
              </a:rPr>
              <a:t>在扩散系统中，浓度随位置和时间而变化，这种状态称为非稳态扩散。</a:t>
            </a:r>
            <a:endParaRPr lang="zh-CN" altLang="en-US" sz="2800" b="1" dirty="0">
              <a:solidFill>
                <a:schemeClr val="accent2"/>
              </a:solidFill>
              <a:latin typeface="微软雅黑" panose="020B0503020204020204" pitchFamily="34" charset="-122"/>
              <a:ea typeface="微软雅黑" panose="020B0503020204020204" pitchFamily="34" charset="-122"/>
            </a:endParaRPr>
          </a:p>
        </p:txBody>
      </p:sp>
      <p:sp>
        <p:nvSpPr>
          <p:cNvPr id="18" name="AutoShape 43"/>
          <p:cNvSpPr>
            <a:spLocks noChangeArrowheads="1"/>
          </p:cNvSpPr>
          <p:nvPr/>
        </p:nvSpPr>
        <p:spPr bwMode="auto">
          <a:xfrm>
            <a:off x="7702425" y="151692"/>
            <a:ext cx="540000" cy="538162"/>
          </a:xfrm>
          <a:prstGeom prst="star5">
            <a:avLst>
              <a:gd name="adj" fmla="val 19098"/>
              <a:gd name="hf" fmla="val 105146"/>
              <a:gd name="vf" fmla="val 110557"/>
            </a:avLst>
          </a:prstGeom>
          <a:solidFill>
            <a:srgbClr val="FF0000"/>
          </a:solidFill>
          <a:ln w="9525" algn="ctr">
            <a:solidFill>
              <a:srgbClr val="FF0000"/>
            </a:solidFill>
            <a:miter lim="800000"/>
          </a:ln>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tags/tag1.xml><?xml version="1.0" encoding="utf-8"?>
<p:tagLst xmlns:p="http://schemas.openxmlformats.org/presentationml/2006/main">
  <p:tag name="RAINPROBLEM" val="ProblemBullet"/>
  <p:tag name="RAINPROBLEMTYPE" val="MultipleChoiceMA"/>
  <p:tag name="RAINBULLET" val="Correct"/>
</p:tagLst>
</file>

<file path=ppt/tags/tag10.xml><?xml version="1.0" encoding="utf-8"?>
<p:tagLst xmlns:p="http://schemas.openxmlformats.org/presentationml/2006/main">
  <p:tag name="RAINPROBLEMTYPE" val="ProblemTypeMarker"/>
</p:tagLst>
</file>

<file path=ppt/tags/tag11.xml><?xml version="1.0" encoding="utf-8"?>
<p:tagLst xmlns:p="http://schemas.openxmlformats.org/presentationml/2006/main">
  <p:tag name="RAINPROBLEM" val="ProblemSetting"/>
  <p:tag name="RAINPROBLEMTYPE" val="MultipleChoiceMA"/>
</p:tagLst>
</file>

<file path=ppt/tags/tag12.xml><?xml version="1.0" encoding="utf-8"?>
<p:tagLst xmlns:p="http://schemas.openxmlformats.org/presentationml/2006/main">
  <p:tag name="RAINPROBLEM" val="MultipleChoiceMA"/>
  <p:tag name="PROBLEMSCORE" val="1"/>
  <p:tag name="PROBLEMSCORE_HALF" val="0.0"/>
</p:tagLst>
</file>

<file path=ppt/tags/tag13.xml><?xml version="1.0" encoding="utf-8"?>
<p:tagLst xmlns:p="http://schemas.openxmlformats.org/presentationml/2006/main">
  <p:tag name="RAINPROBLEM" val="ProblemBody"/>
</p:tagLst>
</file>

<file path=ppt/tags/tag14.xml><?xml version="1.0" encoding="utf-8"?>
<p:tagLst xmlns:p="http://schemas.openxmlformats.org/presentationml/2006/main">
  <p:tag name="RAINPROBLEM" val="ProblemItem"/>
</p:tagLst>
</file>

<file path=ppt/tags/tag15.xml><?xml version="1.0" encoding="utf-8"?>
<p:tagLst xmlns:p="http://schemas.openxmlformats.org/presentationml/2006/main">
  <p:tag name="RAINPROBLEM" val="ProblemItem"/>
</p:tagLst>
</file>

<file path=ppt/tags/tag16.xml><?xml version="1.0" encoding="utf-8"?>
<p:tagLst xmlns:p="http://schemas.openxmlformats.org/presentationml/2006/main">
  <p:tag name="RAINPROBLEM" val="ProblemBullet"/>
  <p:tag name="RAINPROBLEMTYPE" val="Polling"/>
  <p:tag name="RAINBULLET" val="Wrong"/>
</p:tagLst>
</file>

<file path=ppt/tags/tag17.xml><?xml version="1.0" encoding="utf-8"?>
<p:tagLst xmlns:p="http://schemas.openxmlformats.org/presentationml/2006/main">
  <p:tag name="RAINPROBLEM" val="ProblemBullet"/>
  <p:tag name="RAINPROBLEMTYPE" val="Polling"/>
  <p:tag name="RAINBULLET" val="Wrong"/>
</p:tagLst>
</file>

<file path=ppt/tags/tag18.xml><?xml version="1.0" encoding="utf-8"?>
<p:tagLst xmlns:p="http://schemas.openxmlformats.org/presentationml/2006/main">
  <p:tag name="RAINPROBLEM" val="ProblemSubmit"/>
  <p:tag name="RAINPROBLEMTYPE" val="Polling"/>
</p:tagLst>
</file>

<file path=ppt/tags/tag19.xml><?xml version="1.0" encoding="utf-8"?>
<p:tagLst xmlns:p="http://schemas.openxmlformats.org/presentationml/2006/main">
  <p:tag name="RAINPROBLEMTYPE" val="ProblemTypeMarker"/>
</p:tagLst>
</file>

<file path=ppt/tags/tag2.xml><?xml version="1.0" encoding="utf-8"?>
<p:tagLst xmlns:p="http://schemas.openxmlformats.org/presentationml/2006/main">
  <p:tag name="RAINPROBLEM" val="ProblemBullet"/>
  <p:tag name="RAINPROBLEMTYPE" val="MultipleChoiceMA"/>
  <p:tag name="RAINBULLET" val="Wrong"/>
</p:tagLst>
</file>

<file path=ppt/tags/tag20.xml><?xml version="1.0" encoding="utf-8"?>
<p:tagLst xmlns:p="http://schemas.openxmlformats.org/presentationml/2006/main">
  <p:tag name="RAINPROBLEMTYPE" val="ProblemTypeMarker"/>
</p:tagLst>
</file>

<file path=ppt/tags/tag21.xml><?xml version="1.0" encoding="utf-8"?>
<p:tagLst xmlns:p="http://schemas.openxmlformats.org/presentationml/2006/main">
  <p:tag name="RAINPROBLEMTYPE" val="ProblemTypeMarker"/>
</p:tagLst>
</file>

<file path=ppt/tags/tag22.xml><?xml version="1.0" encoding="utf-8"?>
<p:tagLst xmlns:p="http://schemas.openxmlformats.org/presentationml/2006/main">
  <p:tag name="RAINPROBLEMTYPE" val="ProblemTypeMarker"/>
</p:tagLst>
</file>

<file path=ppt/tags/tag23.xml><?xml version="1.0" encoding="utf-8"?>
<p:tagLst xmlns:p="http://schemas.openxmlformats.org/presentationml/2006/main">
  <p:tag name="RAINPROBLEMTYPE" val="ProblemTypeMarker"/>
  <p:tag name="RAINPROBLEM" val="PollingAnswer"/>
</p:tagLst>
</file>

<file path=ppt/tags/tag24.xml><?xml version="1.0" encoding="utf-8"?>
<p:tagLst xmlns:p="http://schemas.openxmlformats.org/presentationml/2006/main">
  <p:tag name="RAINPROBLEM" val="ProblemSetting"/>
  <p:tag name="RAINPROBLEMTYPE" val="Polling"/>
</p:tagLst>
</file>

<file path=ppt/tags/tag25.xml><?xml version="1.0" encoding="utf-8"?>
<p:tagLst xmlns:p="http://schemas.openxmlformats.org/presentationml/2006/main">
  <p:tag name="RAINPROBLEM" val="Polling"/>
  <p:tag name="ANONYMOUSPOLLING" val="False"/>
  <p:tag name="PROBLEMSCORE" val="0.0"/>
</p:tagLst>
</file>

<file path=ppt/tags/tag26.xml><?xml version="1.0" encoding="utf-8"?>
<p:tagLst xmlns:p="http://schemas.openxmlformats.org/presentationml/2006/main">
  <p:tag name="RAINPROBLEM" val="ProblemBullet"/>
  <p:tag name="RAINPROBLEMTYPE" val="MultipleChoiceMA"/>
  <p:tag name="RAINBULLET" val="Correct"/>
</p:tagLst>
</file>

<file path=ppt/tags/tag27.xml><?xml version="1.0" encoding="utf-8"?>
<p:tagLst xmlns:p="http://schemas.openxmlformats.org/presentationml/2006/main">
  <p:tag name="RAINPROBLEM" val="ProblemBullet"/>
  <p:tag name="RAINPROBLEMTYPE" val="MultipleChoiceMA"/>
  <p:tag name="RAINBULLET" val="Correct"/>
</p:tagLst>
</file>

<file path=ppt/tags/tag28.xml><?xml version="1.0" encoding="utf-8"?>
<p:tagLst xmlns:p="http://schemas.openxmlformats.org/presentationml/2006/main">
  <p:tag name="RAINPROBLEM" val="ProblemBullet"/>
  <p:tag name="RAINPROBLEMTYPE" val="MultipleChoiceMA"/>
  <p:tag name="RAINBULLET" val="Correct"/>
</p:tagLst>
</file>

<file path=ppt/tags/tag29.xml><?xml version="1.0" encoding="utf-8"?>
<p:tagLst xmlns:p="http://schemas.openxmlformats.org/presentationml/2006/main">
  <p:tag name="RAINPROBLEM" val="ProblemBullet"/>
  <p:tag name="RAINPROBLEMTYPE" val="MultipleChoiceMA"/>
  <p:tag name="RAINBULLET" val="Correct"/>
</p:tagLst>
</file>

<file path=ppt/tags/tag3.xml><?xml version="1.0" encoding="utf-8"?>
<p:tagLst xmlns:p="http://schemas.openxmlformats.org/presentationml/2006/main">
  <p:tag name="RAINPROBLEM" val="ProblemBullet"/>
  <p:tag name="RAINPROBLEMTYPE" val="MultipleChoiceMA"/>
  <p:tag name="RAINBULLET" val="Wrong"/>
</p:tagLst>
</file>

<file path=ppt/tags/tag30.xml><?xml version="1.0" encoding="utf-8"?>
<p:tagLst xmlns:p="http://schemas.openxmlformats.org/presentationml/2006/main">
  <p:tag name="RAINPROBLEM" val="ProblemSubmit"/>
  <p:tag name="RAINPROBLEMTYPE" val="MultipleChoiceMA"/>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TYPE" val="ProblemTypeMarker"/>
</p:tagLst>
</file>

<file path=ppt/tags/tag35.xml><?xml version="1.0" encoding="utf-8"?>
<p:tagLst xmlns:p="http://schemas.openxmlformats.org/presentationml/2006/main">
  <p:tag name="RAINPROBLEMTYPE" val="ProblemTypeMarker"/>
</p:tagLst>
</file>

<file path=ppt/tags/tag36.xml><?xml version="1.0" encoding="utf-8"?>
<p:tagLst xmlns:p="http://schemas.openxmlformats.org/presentationml/2006/main">
  <p:tag name="RAINPROBLEM" val="ProblemSetting"/>
  <p:tag name="RAINPROBLEMTYPE" val="MultipleChoiceMA"/>
</p:tagLst>
</file>

<file path=ppt/tags/tag37.xml><?xml version="1.0" encoding="utf-8"?>
<p:tagLst xmlns:p="http://schemas.openxmlformats.org/presentationml/2006/main">
  <p:tag name="RAINPROBLEM" val="MultipleChoiceMA"/>
  <p:tag name="PROBLEMSCORE" val="1"/>
  <p:tag name="PROBLEMSCORE_HALF" val="0.0"/>
</p:tagLst>
</file>

<file path=ppt/tags/tag38.xml><?xml version="1.0" encoding="utf-8"?>
<p:tagLst xmlns:p="http://schemas.openxmlformats.org/presentationml/2006/main">
  <p:tag name="RAINPROBLEM" val="ProblemBody"/>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Bullet"/>
  <p:tag name="RAINPROBLEMTYPE" val="MultipleChoiceMA"/>
  <p:tag name="RAINBULLET" val="Correct"/>
</p:tagLst>
</file>

<file path=ppt/tags/tag40.xml><?xml version="1.0" encoding="utf-8"?>
<p:tagLst xmlns:p="http://schemas.openxmlformats.org/presentationml/2006/main">
  <p:tag name="RAINPROBLEM" val="ProblemItem"/>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Bullet"/>
  <p:tag name="RAINPROBLEMTYPE" val="MultipleChoice"/>
  <p:tag name="RAINBULLET" val="Correct"/>
</p:tagLst>
</file>

<file path=ppt/tags/tag43.xml><?xml version="1.0" encoding="utf-8"?>
<p:tagLst xmlns:p="http://schemas.openxmlformats.org/presentationml/2006/main">
  <p:tag name="RAINPROBLEM" val="ProblemBullet"/>
  <p:tag name="RAINPROBLEMTYPE" val="MultipleChoice"/>
  <p:tag name="RAINBULLET" val="Wrong"/>
</p:tagLst>
</file>

<file path=ppt/tags/tag44.xml><?xml version="1.0" encoding="utf-8"?>
<p:tagLst xmlns:p="http://schemas.openxmlformats.org/presentationml/2006/main">
  <p:tag name="RAINPROBLEM" val="ProblemBullet"/>
  <p:tag name="RAINPROBLEMTYPE" val="MultipleChoice"/>
  <p:tag name="RAINBULLET" val="Wrong"/>
</p:tagLst>
</file>

<file path=ppt/tags/tag45.xml><?xml version="1.0" encoding="utf-8"?>
<p:tagLst xmlns:p="http://schemas.openxmlformats.org/presentationml/2006/main">
  <p:tag name="RAINPROBLEM" val="ProblemSubmit"/>
  <p:tag name="RAINPROBLEMTYPE" val="MultipleChoice"/>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Submit"/>
  <p:tag name="RAINPROBLEMTYPE" val="MultipleChoiceMA"/>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 val="ProblemSetting"/>
  <p:tag name="RAINPROBLEMTYPE" val="MultipleChoice"/>
</p:tagLst>
</file>

<file path=ppt/tags/tag52.xml><?xml version="1.0" encoding="utf-8"?>
<p:tagLst xmlns:p="http://schemas.openxmlformats.org/presentationml/2006/main">
  <p:tag name="RAINPROBLEM" val="MultipleChoice"/>
  <p:tag name="PROBLEMSCORE" val="1.0"/>
</p:tagLst>
</file>

<file path=ppt/tags/tag6.xml><?xml version="1.0" encoding="utf-8"?>
<p:tagLst xmlns:p="http://schemas.openxmlformats.org/presentationml/2006/main">
  <p:tag name="RAINPROBLEMTYPE" val="ProblemTypeMarker"/>
</p:tagLst>
</file>

<file path=ppt/tags/tag7.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TYPE" val="ProblemTypeMarker"/>
</p:tagLst>
</file>

<file path=ppt/tags/tag9.xml><?xml version="1.0" encoding="utf-8"?>
<p:tagLst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grpFill/>
        <a:ln w="9525">
          <a:noFill/>
          <a:miter lim="800000"/>
        </a:ln>
        <a:effectLst>
          <a:prstShdw prst="shdw17" dist="17961" dir="2700000">
            <a:schemeClr val="accent1">
              <a:gamma/>
              <a:shade val="60000"/>
              <a:invGamma/>
            </a:schemeClr>
          </a:prstShdw>
        </a:effectLst>
      </a:spPr>
      <a:bodyPr>
        <a:spAutoFit/>
      </a:bodyPr>
      <a:lstStyle>
        <a:defPPr algn="ctr" fontAlgn="auto">
          <a:spcBef>
            <a:spcPts val="0"/>
          </a:spcBef>
          <a:spcAft>
            <a:spcPts val="0"/>
          </a:spcAft>
          <a:defRPr sz="4400" b="1" dirty="0">
            <a:solidFill>
              <a:prstClr val="white"/>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9451</Words>
  <Application>WPS 演示</Application>
  <PresentationFormat>全屏显示(4:3)</PresentationFormat>
  <Paragraphs>503</Paragraphs>
  <Slides>45</Slides>
  <Notes>5</Notes>
  <HiddenSlides>1</HiddenSlides>
  <MMClips>2</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107</vt:i4>
      </vt:variant>
      <vt:variant>
        <vt:lpstr>幻灯片标题</vt:lpstr>
      </vt:variant>
      <vt:variant>
        <vt:i4>45</vt:i4>
      </vt:variant>
    </vt:vector>
  </HeadingPairs>
  <TitlesOfParts>
    <vt:vector size="169" baseType="lpstr">
      <vt:lpstr>Arial</vt:lpstr>
      <vt:lpstr>宋体</vt:lpstr>
      <vt:lpstr>Wingdings</vt:lpstr>
      <vt:lpstr>微软雅黑</vt:lpstr>
      <vt:lpstr>Times New Roman</vt:lpstr>
      <vt:lpstr>Tahoma</vt:lpstr>
      <vt:lpstr>Symbol</vt:lpstr>
      <vt:lpstr>华文新魏</vt:lpstr>
      <vt:lpstr>Calibri</vt:lpstr>
      <vt:lpstr>Arial Unicode MS</vt:lpstr>
      <vt:lpstr>楷体_GB2312</vt:lpstr>
      <vt:lpstr>新宋体</vt:lpstr>
      <vt:lpstr>Calibri W99 Bold</vt:lpstr>
      <vt:lpstr>Arial Narrow</vt:lpstr>
      <vt:lpstr>Verdana</vt:lpstr>
      <vt:lpstr>黑体</vt:lpstr>
      <vt:lpstr>Office 主题​​</vt:lpstr>
      <vt:lpstr>Equation.3</vt:lpstr>
      <vt:lpstr>Equation.DSMT4</vt:lpstr>
      <vt:lpstr>Equation.3</vt:lpstr>
      <vt:lpstr>Equation.DSMT4</vt:lpstr>
      <vt:lpstr>Equation.3</vt:lpstr>
      <vt:lpstr>Equation.3</vt:lpstr>
      <vt:lpstr>Equation.DSMT4</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Equation.DSMT4</vt:lpstr>
      <vt:lpstr>Equation.3</vt:lpstr>
      <vt:lpstr>Equation.DSMT4</vt:lpstr>
      <vt:lpstr>Equation.DSMT4</vt:lpstr>
      <vt:lpstr>Equation.DSMT4</vt:lpstr>
      <vt:lpstr>Equation.DSMT4</vt:lpstr>
      <vt:lpstr>Equation.3</vt:lpstr>
      <vt:lpstr>Equation.DSMT4</vt:lpstr>
      <vt:lpstr>Equation.3</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Equation.3</vt:lpstr>
      <vt:lpstr>Equation.DSMT4</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1</vt:lpstr>
      <vt:lpstr>PowerPoint 演示文稿</vt:lpstr>
      <vt:lpstr>PowerPoint 演示文稿</vt:lpstr>
      <vt:lpstr>PowerPoint 演示文稿</vt:lpstr>
      <vt:lpstr>Example 2</vt:lpstr>
      <vt:lpstr>PowerPoint 演示文稿</vt:lpstr>
      <vt:lpstr>PowerPoint 演示文稿</vt:lpstr>
      <vt:lpstr>PowerPoint 演示文稿</vt:lpstr>
      <vt:lpstr>PowerPoint 演示文稿</vt:lpstr>
      <vt:lpstr>Example 3</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dc:creator>
  <cp:lastModifiedBy>邵东一中_张锦程</cp:lastModifiedBy>
  <cp:revision>6221</cp:revision>
  <dcterms:created xsi:type="dcterms:W3CDTF">2015-08-10T15:11:00Z</dcterms:created>
  <dcterms:modified xsi:type="dcterms:W3CDTF">2020-06-07T06:09:35Z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